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6" r:id="rId3"/>
    <p:sldId id="258" r:id="rId4"/>
    <p:sldId id="272" r:id="rId5"/>
    <p:sldId id="273" r:id="rId6"/>
    <p:sldId id="271" r:id="rId7"/>
    <p:sldId id="269" r:id="rId8"/>
    <p:sldId id="278" r:id="rId9"/>
    <p:sldId id="277" r:id="rId10"/>
    <p:sldId id="274" r:id="rId11"/>
    <p:sldId id="270" r:id="rId12"/>
    <p:sldId id="265" r:id="rId13"/>
    <p:sldId id="266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894DA-293D-4AD6-9CE6-785B78926CEF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4C268-EE05-4BC7-8500-0571A28C6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8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179D5EBF-9C78-448F-87A1-727A95BF5FB5}" type="slidenum">
              <a:rPr lang="ru-RU" altLang="ru-RU" smtClean="0">
                <a:latin typeface="Arial" charset="0"/>
              </a:rPr>
              <a:pPr eaLnBrk="1" hangingPunct="1"/>
              <a:t>12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М. Эшер. «Рыба, заглатывающая корабль». Параллельный перенос.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5F506708-8DDE-47B4-8DA2-1575D6457926}" type="slidenum">
              <a:rPr lang="ru-RU" altLang="ru-RU" smtClean="0">
                <a:latin typeface="Arial" charset="0"/>
              </a:rPr>
              <a:pPr eaLnBrk="1" hangingPunct="1"/>
              <a:t>13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Параллельный перенос.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9C67321-FB61-4367-8D15-8C04FAC57A0F}" type="slidenum">
              <a:rPr lang="ru-RU" altLang="ru-RU" smtClean="0">
                <a:latin typeface="Arial" charset="0"/>
              </a:rPr>
              <a:pPr eaLnBrk="1" hangingPunct="1"/>
              <a:t>14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Параллельный перенос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84984"/>
            <a:ext cx="2762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2"/>
            <a:ext cx="4104456" cy="230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704575"/>
            <a:ext cx="81360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Параллельный перенос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100" b="1" u="sng" dirty="0" smtClean="0">
                <a:solidFill>
                  <a:srgbClr val="FF0000"/>
                </a:solidFill>
                <a:latin typeface="+mn-lt"/>
              </a:rPr>
              <a:t>Для параллельного переноса имеют место следующие свойства:</a:t>
            </a:r>
            <a:r>
              <a:rPr lang="ru-RU" sz="4000" b="1" dirty="0" smtClean="0">
                <a:latin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</a:rPr>
            </a:br>
            <a:endParaRPr lang="ru-RU" sz="4000" b="1" dirty="0" smtClean="0">
              <a:latin typeface="Times New Roman" pitchFamily="18" charset="0"/>
            </a:endParaRPr>
          </a:p>
        </p:txBody>
      </p:sp>
      <p:sp>
        <p:nvSpPr>
          <p:cNvPr id="14766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09700"/>
            <a:ext cx="8991600" cy="4610100"/>
          </a:xfrm>
        </p:spPr>
        <p:txBody>
          <a:bodyPr>
            <a:normAutofit fontScale="92500" lnSpcReduction="10000"/>
          </a:bodyPr>
          <a:lstStyle/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/>
              <a:t>1) отрезок переходит в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/>
              <a:t>                                           равный ему отрезок;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/>
              <a:t>2) угол переходит в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/>
              <a:t>                                    равный ему угол;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/>
              <a:t>3) окружность переходит в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/>
              <a:t>                                                  равную ей окружность;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/>
              <a:t>4) любой многоугольник переходит в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/>
              <a:t>                                              равный ему многоугольник;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/>
              <a:t>5) параллельные прямые переходят в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/>
              <a:t>                                                       параллельные прямые;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/>
              <a:t>6) перпендикулярные прямые переходят в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/>
              <a:t>                                              перпендикулярные прямые.</a:t>
            </a:r>
          </a:p>
        </p:txBody>
      </p:sp>
    </p:spTree>
    <p:extLst>
      <p:ext uri="{BB962C8B-B14F-4D97-AF65-F5344CB8AC3E}">
        <p14:creationId xmlns:p14="http://schemas.microsoft.com/office/powerpoint/2010/main" val="26769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619" name="Freeform 35"/>
          <p:cNvSpPr>
            <a:spLocks/>
          </p:cNvSpPr>
          <p:nvPr/>
        </p:nvSpPr>
        <p:spPr bwMode="auto">
          <a:xfrm>
            <a:off x="3686175" y="1447800"/>
            <a:ext cx="3860800" cy="3111500"/>
          </a:xfrm>
          <a:custGeom>
            <a:avLst/>
            <a:gdLst>
              <a:gd name="T0" fmla="*/ 0 w 2432"/>
              <a:gd name="T1" fmla="*/ 3111500 h 1960"/>
              <a:gd name="T2" fmla="*/ 355600 w 2432"/>
              <a:gd name="T3" fmla="*/ 0 h 1960"/>
              <a:gd name="T4" fmla="*/ 3860800 w 2432"/>
              <a:gd name="T5" fmla="*/ 2362200 h 1960"/>
              <a:gd name="T6" fmla="*/ 0 w 2432"/>
              <a:gd name="T7" fmla="*/ 3111500 h 1960"/>
              <a:gd name="T8" fmla="*/ 0 60000 65536"/>
              <a:gd name="T9" fmla="*/ 0 60000 65536"/>
              <a:gd name="T10" fmla="*/ 0 60000 65536"/>
              <a:gd name="T11" fmla="*/ 0 60000 65536"/>
              <a:gd name="T12" fmla="*/ 0 w 2432"/>
              <a:gd name="T13" fmla="*/ 0 h 1960"/>
              <a:gd name="T14" fmla="*/ 2432 w 2432"/>
              <a:gd name="T15" fmla="*/ 1960 h 1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32" h="1960">
                <a:moveTo>
                  <a:pt x="0" y="1960"/>
                </a:moveTo>
                <a:lnTo>
                  <a:pt x="224" y="0"/>
                </a:lnTo>
                <a:lnTo>
                  <a:pt x="2432" y="1488"/>
                </a:lnTo>
                <a:lnTo>
                  <a:pt x="0" y="1960"/>
                </a:lnTo>
                <a:close/>
              </a:path>
            </a:pathLst>
          </a:custGeom>
          <a:solidFill>
            <a:srgbClr val="CC0099">
              <a:alpha val="61176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6387" name="Freeform 30"/>
          <p:cNvSpPr>
            <a:spLocks/>
          </p:cNvSpPr>
          <p:nvPr/>
        </p:nvSpPr>
        <p:spPr bwMode="auto">
          <a:xfrm>
            <a:off x="3657600" y="1447800"/>
            <a:ext cx="3860800" cy="3111500"/>
          </a:xfrm>
          <a:custGeom>
            <a:avLst/>
            <a:gdLst>
              <a:gd name="T0" fmla="*/ 0 w 2432"/>
              <a:gd name="T1" fmla="*/ 3111500 h 1960"/>
              <a:gd name="T2" fmla="*/ 355600 w 2432"/>
              <a:gd name="T3" fmla="*/ 0 h 1960"/>
              <a:gd name="T4" fmla="*/ 3860800 w 2432"/>
              <a:gd name="T5" fmla="*/ 2362200 h 1960"/>
              <a:gd name="T6" fmla="*/ 0 w 2432"/>
              <a:gd name="T7" fmla="*/ 3111500 h 1960"/>
              <a:gd name="T8" fmla="*/ 0 60000 65536"/>
              <a:gd name="T9" fmla="*/ 0 60000 65536"/>
              <a:gd name="T10" fmla="*/ 0 60000 65536"/>
              <a:gd name="T11" fmla="*/ 0 60000 65536"/>
              <a:gd name="T12" fmla="*/ 0 w 2432"/>
              <a:gd name="T13" fmla="*/ 0 h 1960"/>
              <a:gd name="T14" fmla="*/ 2432 w 2432"/>
              <a:gd name="T15" fmla="*/ 1960 h 1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32" h="1960">
                <a:moveTo>
                  <a:pt x="0" y="1960"/>
                </a:moveTo>
                <a:lnTo>
                  <a:pt x="224" y="0"/>
                </a:lnTo>
                <a:lnTo>
                  <a:pt x="2432" y="1488"/>
                </a:lnTo>
                <a:lnTo>
                  <a:pt x="0" y="1960"/>
                </a:lnTo>
                <a:close/>
              </a:path>
            </a:pathLst>
          </a:custGeom>
          <a:solidFill>
            <a:srgbClr val="FFFF00">
              <a:alpha val="61176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Freeform 2"/>
          <p:cNvSpPr>
            <a:spLocks/>
          </p:cNvSpPr>
          <p:nvPr/>
        </p:nvSpPr>
        <p:spPr bwMode="auto">
          <a:xfrm>
            <a:off x="6569075" y="4064000"/>
            <a:ext cx="1230313" cy="1193800"/>
          </a:xfrm>
          <a:custGeom>
            <a:avLst/>
            <a:gdLst>
              <a:gd name="T0" fmla="*/ 1230313 w 775"/>
              <a:gd name="T1" fmla="*/ 0 h 752"/>
              <a:gd name="T2" fmla="*/ 0 w 775"/>
              <a:gd name="T3" fmla="*/ 1193800 h 752"/>
              <a:gd name="T4" fmla="*/ 0 60000 65536"/>
              <a:gd name="T5" fmla="*/ 0 60000 65536"/>
              <a:gd name="T6" fmla="*/ 0 w 775"/>
              <a:gd name="T7" fmla="*/ 0 h 752"/>
              <a:gd name="T8" fmla="*/ 775 w 775"/>
              <a:gd name="T9" fmla="*/ 752 h 7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75" h="752">
                <a:moveTo>
                  <a:pt x="775" y="0"/>
                </a:moveTo>
                <a:lnTo>
                  <a:pt x="0" y="75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6389" name="Group 21"/>
          <p:cNvGrpSpPr>
            <a:grpSpLocks/>
          </p:cNvGrpSpPr>
          <p:nvPr/>
        </p:nvGrpSpPr>
        <p:grpSpPr bwMode="auto">
          <a:xfrm>
            <a:off x="7254875" y="4445000"/>
            <a:ext cx="609600" cy="641350"/>
            <a:chOff x="3696" y="912"/>
            <a:chExt cx="384" cy="404"/>
          </a:xfrm>
        </p:grpSpPr>
        <p:sp>
          <p:nvSpPr>
            <p:cNvPr id="835606" name="Text Box 22"/>
            <p:cNvSpPr txBox="1">
              <a:spLocks noChangeArrowheads="1"/>
            </p:cNvSpPr>
            <p:nvPr/>
          </p:nvSpPr>
          <p:spPr bwMode="auto">
            <a:xfrm>
              <a:off x="3696" y="912"/>
              <a:ext cx="3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endParaRPr lang="ru-RU" sz="3600" i="1">
                <a:solidFill>
                  <a:srgbClr val="FF0000"/>
                </a:solidFill>
              </a:endParaRPr>
            </a:p>
          </p:txBody>
        </p:sp>
        <p:sp>
          <p:nvSpPr>
            <p:cNvPr id="16434" name="Line 23"/>
            <p:cNvSpPr>
              <a:spLocks noChangeShapeType="1"/>
            </p:cNvSpPr>
            <p:nvPr/>
          </p:nvSpPr>
          <p:spPr bwMode="auto">
            <a:xfrm>
              <a:off x="3792" y="1008"/>
              <a:ext cx="24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35609" name="Freeform 25"/>
          <p:cNvSpPr>
            <a:spLocks/>
          </p:cNvSpPr>
          <p:nvPr/>
        </p:nvSpPr>
        <p:spPr bwMode="auto">
          <a:xfrm>
            <a:off x="6569075" y="4064000"/>
            <a:ext cx="1230313" cy="1193800"/>
          </a:xfrm>
          <a:custGeom>
            <a:avLst/>
            <a:gdLst>
              <a:gd name="T0" fmla="*/ 1230313 w 775"/>
              <a:gd name="T1" fmla="*/ 0 h 752"/>
              <a:gd name="T2" fmla="*/ 0 w 775"/>
              <a:gd name="T3" fmla="*/ 1193800 h 752"/>
              <a:gd name="T4" fmla="*/ 0 60000 65536"/>
              <a:gd name="T5" fmla="*/ 0 60000 65536"/>
              <a:gd name="T6" fmla="*/ 0 w 775"/>
              <a:gd name="T7" fmla="*/ 0 h 752"/>
              <a:gd name="T8" fmla="*/ 775 w 775"/>
              <a:gd name="T9" fmla="*/ 752 h 7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75" h="752">
                <a:moveTo>
                  <a:pt x="775" y="0"/>
                </a:moveTo>
                <a:lnTo>
                  <a:pt x="0" y="75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1" name="Rectangle 29"/>
          <p:cNvSpPr>
            <a:spLocks noChangeArrowheads="1"/>
          </p:cNvSpPr>
          <p:nvPr/>
        </p:nvSpPr>
        <p:spPr bwMode="auto">
          <a:xfrm>
            <a:off x="3292475" y="44196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latin typeface="Arial" charset="0"/>
              </a:rPr>
              <a:t>В</a:t>
            </a:r>
            <a:endParaRPr lang="ru-RU" altLang="ru-RU" sz="2400" b="1" baseline="-25000">
              <a:latin typeface="Arial" charset="0"/>
            </a:endParaRPr>
          </a:p>
        </p:txBody>
      </p:sp>
      <p:sp>
        <p:nvSpPr>
          <p:cNvPr id="16392" name="Oval 24"/>
          <p:cNvSpPr>
            <a:spLocks noChangeArrowheads="1"/>
          </p:cNvSpPr>
          <p:nvPr/>
        </p:nvSpPr>
        <p:spPr bwMode="auto">
          <a:xfrm>
            <a:off x="3673475" y="452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3" name="Oval 31"/>
          <p:cNvSpPr>
            <a:spLocks noChangeArrowheads="1"/>
          </p:cNvSpPr>
          <p:nvPr/>
        </p:nvSpPr>
        <p:spPr bwMode="auto">
          <a:xfrm>
            <a:off x="7508875" y="37719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4" name="Oval 32"/>
          <p:cNvSpPr>
            <a:spLocks noChangeArrowheads="1"/>
          </p:cNvSpPr>
          <p:nvPr/>
        </p:nvSpPr>
        <p:spPr bwMode="auto">
          <a:xfrm>
            <a:off x="4016375" y="14097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35617" name="Freeform 33"/>
          <p:cNvSpPr>
            <a:spLocks/>
          </p:cNvSpPr>
          <p:nvPr/>
        </p:nvSpPr>
        <p:spPr bwMode="auto">
          <a:xfrm>
            <a:off x="6557963" y="4076700"/>
            <a:ext cx="1230312" cy="1193800"/>
          </a:xfrm>
          <a:custGeom>
            <a:avLst/>
            <a:gdLst>
              <a:gd name="T0" fmla="*/ 1230312 w 775"/>
              <a:gd name="T1" fmla="*/ 0 h 752"/>
              <a:gd name="T2" fmla="*/ 0 w 775"/>
              <a:gd name="T3" fmla="*/ 1193800 h 752"/>
              <a:gd name="T4" fmla="*/ 0 60000 65536"/>
              <a:gd name="T5" fmla="*/ 0 60000 65536"/>
              <a:gd name="T6" fmla="*/ 0 w 775"/>
              <a:gd name="T7" fmla="*/ 0 h 752"/>
              <a:gd name="T8" fmla="*/ 775 w 775"/>
              <a:gd name="T9" fmla="*/ 752 h 7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75" h="752">
                <a:moveTo>
                  <a:pt x="775" y="0"/>
                </a:moveTo>
                <a:lnTo>
                  <a:pt x="0" y="75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5618" name="Freeform 34"/>
          <p:cNvSpPr>
            <a:spLocks/>
          </p:cNvSpPr>
          <p:nvPr/>
        </p:nvSpPr>
        <p:spPr bwMode="auto">
          <a:xfrm>
            <a:off x="6569075" y="4064000"/>
            <a:ext cx="1230313" cy="1193800"/>
          </a:xfrm>
          <a:custGeom>
            <a:avLst/>
            <a:gdLst>
              <a:gd name="T0" fmla="*/ 1230313 w 775"/>
              <a:gd name="T1" fmla="*/ 0 h 752"/>
              <a:gd name="T2" fmla="*/ 0 w 775"/>
              <a:gd name="T3" fmla="*/ 1193800 h 752"/>
              <a:gd name="T4" fmla="*/ 0 60000 65536"/>
              <a:gd name="T5" fmla="*/ 0 60000 65536"/>
              <a:gd name="T6" fmla="*/ 0 w 775"/>
              <a:gd name="T7" fmla="*/ 0 h 752"/>
              <a:gd name="T8" fmla="*/ 775 w 775"/>
              <a:gd name="T9" fmla="*/ 752 h 7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75" h="752">
                <a:moveTo>
                  <a:pt x="775" y="0"/>
                </a:moveTo>
                <a:lnTo>
                  <a:pt x="0" y="75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7" name="Rectangle 38"/>
          <p:cNvSpPr>
            <a:spLocks noChangeArrowheads="1"/>
          </p:cNvSpPr>
          <p:nvPr/>
        </p:nvSpPr>
        <p:spPr bwMode="auto">
          <a:xfrm>
            <a:off x="3597275" y="1066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latin typeface="Arial" charset="0"/>
              </a:rPr>
              <a:t>А</a:t>
            </a:r>
            <a:endParaRPr lang="ru-RU" altLang="ru-RU" sz="2400" b="1" baseline="-25000">
              <a:latin typeface="Arial" charset="0"/>
            </a:endParaRPr>
          </a:p>
        </p:txBody>
      </p:sp>
      <p:sp>
        <p:nvSpPr>
          <p:cNvPr id="16398" name="Rectangle 40"/>
          <p:cNvSpPr>
            <a:spLocks noChangeArrowheads="1"/>
          </p:cNvSpPr>
          <p:nvPr/>
        </p:nvSpPr>
        <p:spPr bwMode="auto">
          <a:xfrm>
            <a:off x="7559675" y="36576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latin typeface="Arial" charset="0"/>
              </a:rPr>
              <a:t>С</a:t>
            </a:r>
            <a:endParaRPr lang="ru-RU" altLang="ru-RU" sz="2400" b="1" baseline="-25000">
              <a:latin typeface="Arial" charset="0"/>
            </a:endParaRP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3673475" y="4165600"/>
            <a:ext cx="568325" cy="457200"/>
            <a:chOff x="1552" y="1344"/>
            <a:chExt cx="358" cy="313"/>
          </a:xfrm>
        </p:grpSpPr>
        <p:sp>
          <p:nvSpPr>
            <p:cNvPr id="16431" name="Oval 45"/>
            <p:cNvSpPr>
              <a:spLocks noChangeArrowheads="1"/>
            </p:cNvSpPr>
            <p:nvPr/>
          </p:nvSpPr>
          <p:spPr bwMode="auto">
            <a:xfrm>
              <a:off x="1552" y="1592"/>
              <a:ext cx="48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432" name="Rectangle 46"/>
            <p:cNvSpPr>
              <a:spLocks noChangeArrowheads="1"/>
            </p:cNvSpPr>
            <p:nvPr/>
          </p:nvSpPr>
          <p:spPr bwMode="auto">
            <a:xfrm>
              <a:off x="1584" y="1344"/>
              <a:ext cx="326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lg" len="lg"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2400" b="1">
                  <a:latin typeface="Arial" charset="0"/>
                </a:rPr>
                <a:t>B</a:t>
              </a:r>
              <a:r>
                <a:rPr lang="ru-RU" altLang="ru-RU" sz="2400" b="1" baseline="-25000">
                  <a:latin typeface="Arial" charset="0"/>
                </a:rPr>
                <a:t>1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7396163" y="4851400"/>
            <a:ext cx="568325" cy="457200"/>
            <a:chOff x="1552" y="1344"/>
            <a:chExt cx="358" cy="313"/>
          </a:xfrm>
        </p:grpSpPr>
        <p:sp>
          <p:nvSpPr>
            <p:cNvPr id="16429" name="Oval 48"/>
            <p:cNvSpPr>
              <a:spLocks noChangeArrowheads="1"/>
            </p:cNvSpPr>
            <p:nvPr/>
          </p:nvSpPr>
          <p:spPr bwMode="auto">
            <a:xfrm>
              <a:off x="1552" y="1592"/>
              <a:ext cx="48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430" name="Rectangle 49"/>
            <p:cNvSpPr>
              <a:spLocks noChangeArrowheads="1"/>
            </p:cNvSpPr>
            <p:nvPr/>
          </p:nvSpPr>
          <p:spPr bwMode="auto">
            <a:xfrm>
              <a:off x="1584" y="1344"/>
              <a:ext cx="326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lg" len="lg"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2400" b="1">
                  <a:latin typeface="Arial" charset="0"/>
                </a:rPr>
                <a:t>C</a:t>
              </a:r>
              <a:r>
                <a:rPr lang="ru-RU" altLang="ru-RU" sz="2400" b="1" baseline="-25000">
                  <a:latin typeface="Arial" charset="0"/>
                </a:rPr>
                <a:t>1</a:t>
              </a: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4016375" y="1041400"/>
            <a:ext cx="568325" cy="457200"/>
            <a:chOff x="1552" y="1344"/>
            <a:chExt cx="358" cy="313"/>
          </a:xfrm>
        </p:grpSpPr>
        <p:sp>
          <p:nvSpPr>
            <p:cNvPr id="16427" name="Oval 51"/>
            <p:cNvSpPr>
              <a:spLocks noChangeArrowheads="1"/>
            </p:cNvSpPr>
            <p:nvPr/>
          </p:nvSpPr>
          <p:spPr bwMode="auto">
            <a:xfrm>
              <a:off x="1552" y="1592"/>
              <a:ext cx="48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428" name="Rectangle 52"/>
            <p:cNvSpPr>
              <a:spLocks noChangeArrowheads="1"/>
            </p:cNvSpPr>
            <p:nvPr/>
          </p:nvSpPr>
          <p:spPr bwMode="auto">
            <a:xfrm>
              <a:off x="1584" y="1344"/>
              <a:ext cx="326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lg" len="lg"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2400" b="1">
                  <a:latin typeface="Arial" charset="0"/>
                </a:rPr>
                <a:t>A</a:t>
              </a:r>
              <a:r>
                <a:rPr lang="ru-RU" altLang="ru-RU" sz="2400" b="1" baseline="-25000">
                  <a:latin typeface="Arial" charset="0"/>
                </a:rPr>
                <a:t>1</a:t>
              </a:r>
            </a:p>
          </p:txBody>
        </p:sp>
      </p:grpSp>
      <p:pic>
        <p:nvPicPr>
          <p:cNvPr id="85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79988"/>
            <a:ext cx="1905000" cy="14287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</p:spPr>
      </p:pic>
      <p:pic>
        <p:nvPicPr>
          <p:cNvPr id="86" name="Picture 3" descr="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4" name="Freeform 4"/>
          <p:cNvSpPr>
            <a:spLocks/>
          </p:cNvSpPr>
          <p:nvPr/>
        </p:nvSpPr>
        <p:spPr bwMode="auto">
          <a:xfrm>
            <a:off x="2378075" y="5367338"/>
            <a:ext cx="1230313" cy="1193800"/>
          </a:xfrm>
          <a:custGeom>
            <a:avLst/>
            <a:gdLst>
              <a:gd name="T0" fmla="*/ 1230313 w 775"/>
              <a:gd name="T1" fmla="*/ 0 h 752"/>
              <a:gd name="T2" fmla="*/ 0 w 775"/>
              <a:gd name="T3" fmla="*/ 1193800 h 752"/>
              <a:gd name="T4" fmla="*/ 0 60000 65536"/>
              <a:gd name="T5" fmla="*/ 0 60000 65536"/>
              <a:gd name="T6" fmla="*/ 0 w 775"/>
              <a:gd name="T7" fmla="*/ 0 h 752"/>
              <a:gd name="T8" fmla="*/ 775 w 775"/>
              <a:gd name="T9" fmla="*/ 752 h 7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75" h="752">
                <a:moveTo>
                  <a:pt x="775" y="0"/>
                </a:moveTo>
                <a:lnTo>
                  <a:pt x="0" y="75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35050" y="3810000"/>
            <a:ext cx="1395413" cy="1260475"/>
            <a:chOff x="1746" y="1168"/>
            <a:chExt cx="794" cy="709"/>
          </a:xfrm>
        </p:grpSpPr>
        <p:grpSp>
          <p:nvGrpSpPr>
            <p:cNvPr id="16423" name="Group 6"/>
            <p:cNvGrpSpPr>
              <a:grpSpLocks/>
            </p:cNvGrpSpPr>
            <p:nvPr/>
          </p:nvGrpSpPr>
          <p:grpSpPr bwMode="auto">
            <a:xfrm>
              <a:off x="1746" y="1184"/>
              <a:ext cx="790" cy="693"/>
              <a:chOff x="1746" y="1184"/>
              <a:chExt cx="790" cy="693"/>
            </a:xfrm>
          </p:grpSpPr>
          <p:sp>
            <p:nvSpPr>
              <p:cNvPr id="16425" name="Freeform 7"/>
              <p:cNvSpPr>
                <a:spLocks/>
              </p:cNvSpPr>
              <p:nvPr/>
            </p:nvSpPr>
            <p:spPr bwMode="auto">
              <a:xfrm>
                <a:off x="1792" y="1184"/>
                <a:ext cx="744" cy="664"/>
              </a:xfrm>
              <a:custGeom>
                <a:avLst/>
                <a:gdLst>
                  <a:gd name="T0" fmla="*/ 744 w 744"/>
                  <a:gd name="T1" fmla="*/ 0 h 664"/>
                  <a:gd name="T2" fmla="*/ 0 w 744"/>
                  <a:gd name="T3" fmla="*/ 664 h 664"/>
                  <a:gd name="T4" fmla="*/ 0 60000 65536"/>
                  <a:gd name="T5" fmla="*/ 0 60000 65536"/>
                  <a:gd name="T6" fmla="*/ 0 w 744"/>
                  <a:gd name="T7" fmla="*/ 0 h 664"/>
                  <a:gd name="T8" fmla="*/ 744 w 744"/>
                  <a:gd name="T9" fmla="*/ 664 h 66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44" h="664">
                    <a:moveTo>
                      <a:pt x="744" y="0"/>
                    </a:moveTo>
                    <a:lnTo>
                      <a:pt x="0" y="66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6" name="Oval 8"/>
              <p:cNvSpPr>
                <a:spLocks noChangeArrowheads="1"/>
              </p:cNvSpPr>
              <p:nvPr/>
            </p:nvSpPr>
            <p:spPr bwMode="auto">
              <a:xfrm>
                <a:off x="1746" y="1792"/>
                <a:ext cx="85" cy="8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16424" name="Oval 9"/>
            <p:cNvSpPr>
              <a:spLocks noChangeArrowheads="1"/>
            </p:cNvSpPr>
            <p:nvPr/>
          </p:nvSpPr>
          <p:spPr bwMode="auto">
            <a:xfrm>
              <a:off x="2455" y="1168"/>
              <a:ext cx="85" cy="8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404813" y="3989388"/>
            <a:ext cx="1395412" cy="1350962"/>
            <a:chOff x="1349" y="1310"/>
            <a:chExt cx="822" cy="737"/>
          </a:xfrm>
        </p:grpSpPr>
        <p:grpSp>
          <p:nvGrpSpPr>
            <p:cNvPr id="16419" name="Group 11"/>
            <p:cNvGrpSpPr>
              <a:grpSpLocks/>
            </p:cNvGrpSpPr>
            <p:nvPr/>
          </p:nvGrpSpPr>
          <p:grpSpPr bwMode="auto">
            <a:xfrm>
              <a:off x="1349" y="1338"/>
              <a:ext cx="794" cy="709"/>
              <a:chOff x="1349" y="1338"/>
              <a:chExt cx="794" cy="709"/>
            </a:xfrm>
          </p:grpSpPr>
          <p:sp>
            <p:nvSpPr>
              <p:cNvPr id="16421" name="Line 12"/>
              <p:cNvSpPr>
                <a:spLocks noChangeShapeType="1"/>
              </p:cNvSpPr>
              <p:nvPr/>
            </p:nvSpPr>
            <p:spPr bwMode="auto">
              <a:xfrm flipH="1">
                <a:off x="1377" y="1338"/>
                <a:ext cx="766" cy="6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2" name="Oval 13"/>
              <p:cNvSpPr>
                <a:spLocks noChangeArrowheads="1"/>
              </p:cNvSpPr>
              <p:nvPr/>
            </p:nvSpPr>
            <p:spPr bwMode="auto">
              <a:xfrm>
                <a:off x="1349" y="1962"/>
                <a:ext cx="85" cy="8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16420" name="Oval 14"/>
            <p:cNvSpPr>
              <a:spLocks noChangeArrowheads="1"/>
            </p:cNvSpPr>
            <p:nvPr/>
          </p:nvSpPr>
          <p:spPr bwMode="auto">
            <a:xfrm>
              <a:off x="2086" y="1310"/>
              <a:ext cx="85" cy="8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404813" y="5114925"/>
            <a:ext cx="1439862" cy="1349375"/>
            <a:chOff x="1349" y="2018"/>
            <a:chExt cx="851" cy="737"/>
          </a:xfrm>
        </p:grpSpPr>
        <p:grpSp>
          <p:nvGrpSpPr>
            <p:cNvPr id="16415" name="Group 16"/>
            <p:cNvGrpSpPr>
              <a:grpSpLocks/>
            </p:cNvGrpSpPr>
            <p:nvPr/>
          </p:nvGrpSpPr>
          <p:grpSpPr bwMode="auto">
            <a:xfrm>
              <a:off x="1349" y="2047"/>
              <a:ext cx="822" cy="708"/>
              <a:chOff x="1349" y="2047"/>
              <a:chExt cx="822" cy="708"/>
            </a:xfrm>
          </p:grpSpPr>
          <p:sp>
            <p:nvSpPr>
              <p:cNvPr id="16417" name="Line 17"/>
              <p:cNvSpPr>
                <a:spLocks noChangeShapeType="1"/>
              </p:cNvSpPr>
              <p:nvPr/>
            </p:nvSpPr>
            <p:spPr bwMode="auto">
              <a:xfrm flipH="1">
                <a:off x="1406" y="2047"/>
                <a:ext cx="765" cy="6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8" name="Oval 18"/>
              <p:cNvSpPr>
                <a:spLocks noChangeArrowheads="1"/>
              </p:cNvSpPr>
              <p:nvPr/>
            </p:nvSpPr>
            <p:spPr bwMode="auto">
              <a:xfrm>
                <a:off x="1349" y="2670"/>
                <a:ext cx="85" cy="8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16416" name="Oval 19"/>
            <p:cNvSpPr>
              <a:spLocks noChangeArrowheads="1"/>
            </p:cNvSpPr>
            <p:nvPr/>
          </p:nvSpPr>
          <p:spPr bwMode="auto">
            <a:xfrm>
              <a:off x="2115" y="2018"/>
              <a:ext cx="85" cy="8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1539875" y="5062538"/>
            <a:ext cx="1395413" cy="1393825"/>
            <a:chOff x="2058" y="2047"/>
            <a:chExt cx="850" cy="708"/>
          </a:xfrm>
        </p:grpSpPr>
        <p:sp>
          <p:nvSpPr>
            <p:cNvPr id="16412" name="Line 21"/>
            <p:cNvSpPr>
              <a:spLocks noChangeShapeType="1"/>
            </p:cNvSpPr>
            <p:nvPr/>
          </p:nvSpPr>
          <p:spPr bwMode="auto">
            <a:xfrm flipH="1">
              <a:off x="2115" y="2075"/>
              <a:ext cx="765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3" name="Oval 22"/>
            <p:cNvSpPr>
              <a:spLocks noChangeArrowheads="1"/>
            </p:cNvSpPr>
            <p:nvPr/>
          </p:nvSpPr>
          <p:spPr bwMode="auto">
            <a:xfrm>
              <a:off x="2058" y="2670"/>
              <a:ext cx="85" cy="8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414" name="Oval 23"/>
            <p:cNvSpPr>
              <a:spLocks noChangeArrowheads="1"/>
            </p:cNvSpPr>
            <p:nvPr/>
          </p:nvSpPr>
          <p:spPr bwMode="auto">
            <a:xfrm>
              <a:off x="2823" y="2047"/>
              <a:ext cx="85" cy="8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6409" name="Group 42"/>
          <p:cNvGrpSpPr>
            <a:grpSpLocks/>
          </p:cNvGrpSpPr>
          <p:nvPr/>
        </p:nvGrpSpPr>
        <p:grpSpPr bwMode="auto">
          <a:xfrm>
            <a:off x="3063875" y="5748338"/>
            <a:ext cx="609600" cy="641350"/>
            <a:chOff x="3696" y="912"/>
            <a:chExt cx="384" cy="404"/>
          </a:xfrm>
        </p:grpSpPr>
        <p:sp>
          <p:nvSpPr>
            <p:cNvPr id="108" name="Text Box 43"/>
            <p:cNvSpPr txBox="1">
              <a:spLocks noChangeArrowheads="1"/>
            </p:cNvSpPr>
            <p:nvPr/>
          </p:nvSpPr>
          <p:spPr bwMode="auto">
            <a:xfrm>
              <a:off x="3696" y="912"/>
              <a:ext cx="3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endParaRPr lang="ru-RU" sz="3600" i="1">
                <a:solidFill>
                  <a:srgbClr val="FF0000"/>
                </a:solidFill>
              </a:endParaRPr>
            </a:p>
          </p:txBody>
        </p:sp>
        <p:sp>
          <p:nvSpPr>
            <p:cNvPr id="16411" name="Line 44"/>
            <p:cNvSpPr>
              <a:spLocks noChangeShapeType="1"/>
            </p:cNvSpPr>
            <p:nvPr/>
          </p:nvSpPr>
          <p:spPr bwMode="auto">
            <a:xfrm>
              <a:off x="3792" y="1008"/>
              <a:ext cx="24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34307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22969 -0.07407 L -0.31163 -0.103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835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11302 -0.1463 L 0.1368 -0.17639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07569 -0.14444 L 0.1118 -0.21667 " pathEditMode="relative" rAng="0" ptsTypes="AAA">
                                      <p:cBhvr>
                                        <p:cTn id="19" dur="2000" fill="hold"/>
                                        <p:tgtEl>
                                          <p:spTgt spid="83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-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20602 L 0.11476 -0.35231 L 0.14149 -0.38518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L -0.23958 -0.48866 L -0.27187 -0.5581 " pathEditMode="relative" rAng="0" ptsTypes="AAA">
                                      <p:cBhvr>
                                        <p:cTn id="32" dur="800" fill="hold"/>
                                        <p:tgtEl>
                                          <p:spTgt spid="835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-2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11302 -0.14629 L 0.13837 -0.17777 " pathEditMode="relative" rAng="0" ptsTypes="A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3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09548 -0.12176 L 0.14027 -0.18055 " pathEditMode="relative" rAng="0" ptsTypes="AAA">
                                      <p:cBhvr>
                                        <p:cTn id="50" dur="2000" fill="hold"/>
                                        <p:tgtEl>
                                          <p:spTgt spid="835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-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3698 -0.1763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619" grpId="0" animBg="1"/>
      <p:bldP spid="835619" grpId="1" animBg="1"/>
      <p:bldP spid="835609" grpId="0" animBg="1"/>
      <p:bldP spid="835617" grpId="0" animBg="1"/>
      <p:bldP spid="8356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7"/>
          <p:cNvGrpSpPr>
            <a:grpSpLocks/>
          </p:cNvGrpSpPr>
          <p:nvPr/>
        </p:nvGrpSpPr>
        <p:grpSpPr bwMode="auto">
          <a:xfrm>
            <a:off x="282575" y="-12700"/>
            <a:ext cx="8709025" cy="6870700"/>
            <a:chOff x="0" y="-8"/>
            <a:chExt cx="5486" cy="4328"/>
          </a:xfrm>
        </p:grpSpPr>
        <p:pic>
          <p:nvPicPr>
            <p:cNvPr id="22543" name="Picture 15" descr="слайд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0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4" name="Picture 16" descr="слайд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7"/>
            <a:stretch>
              <a:fillRect/>
            </a:stretch>
          </p:blipFill>
          <p:spPr bwMode="auto">
            <a:xfrm>
              <a:off x="2280" y="-8"/>
              <a:ext cx="320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1" name="Group 2"/>
          <p:cNvGrpSpPr>
            <a:grpSpLocks/>
          </p:cNvGrpSpPr>
          <p:nvPr/>
        </p:nvGrpSpPr>
        <p:grpSpPr bwMode="auto">
          <a:xfrm>
            <a:off x="76200" y="50800"/>
            <a:ext cx="9004300" cy="6705600"/>
            <a:chOff x="168" y="176"/>
            <a:chExt cx="5408" cy="3928"/>
          </a:xfrm>
        </p:grpSpPr>
        <p:sp>
          <p:nvSpPr>
            <p:cNvPr id="22535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36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37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38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39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0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1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2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37651" name="Freeform 19"/>
          <p:cNvSpPr>
            <a:spLocks/>
          </p:cNvSpPr>
          <p:nvPr/>
        </p:nvSpPr>
        <p:spPr bwMode="auto">
          <a:xfrm>
            <a:off x="3238500" y="2184400"/>
            <a:ext cx="2505075" cy="1993900"/>
          </a:xfrm>
          <a:custGeom>
            <a:avLst/>
            <a:gdLst>
              <a:gd name="T0" fmla="*/ 577850 w 1578"/>
              <a:gd name="T1" fmla="*/ 1778000 h 1256"/>
              <a:gd name="T2" fmla="*/ 720725 w 1578"/>
              <a:gd name="T3" fmla="*/ 1793875 h 1256"/>
              <a:gd name="T4" fmla="*/ 873125 w 1578"/>
              <a:gd name="T5" fmla="*/ 1835150 h 1256"/>
              <a:gd name="T6" fmla="*/ 1019175 w 1578"/>
              <a:gd name="T7" fmla="*/ 1889125 h 1256"/>
              <a:gd name="T8" fmla="*/ 1193800 w 1578"/>
              <a:gd name="T9" fmla="*/ 1946275 h 1256"/>
              <a:gd name="T10" fmla="*/ 1330325 w 1578"/>
              <a:gd name="T11" fmla="*/ 1987550 h 1256"/>
              <a:gd name="T12" fmla="*/ 1492250 w 1578"/>
              <a:gd name="T13" fmla="*/ 1993900 h 1256"/>
              <a:gd name="T14" fmla="*/ 1651000 w 1578"/>
              <a:gd name="T15" fmla="*/ 1946275 h 1256"/>
              <a:gd name="T16" fmla="*/ 1797050 w 1578"/>
              <a:gd name="T17" fmla="*/ 1895475 h 1256"/>
              <a:gd name="T18" fmla="*/ 1920875 w 1578"/>
              <a:gd name="T19" fmla="*/ 1838325 h 1256"/>
              <a:gd name="T20" fmla="*/ 2114550 w 1578"/>
              <a:gd name="T21" fmla="*/ 1816100 h 1256"/>
              <a:gd name="T22" fmla="*/ 2168525 w 1578"/>
              <a:gd name="T23" fmla="*/ 1730375 h 1256"/>
              <a:gd name="T24" fmla="*/ 2235200 w 1578"/>
              <a:gd name="T25" fmla="*/ 1631950 h 1256"/>
              <a:gd name="T26" fmla="*/ 2301875 w 1578"/>
              <a:gd name="T27" fmla="*/ 1562100 h 1256"/>
              <a:gd name="T28" fmla="*/ 2413000 w 1578"/>
              <a:gd name="T29" fmla="*/ 1504950 h 1256"/>
              <a:gd name="T30" fmla="*/ 2479675 w 1578"/>
              <a:gd name="T31" fmla="*/ 1447800 h 1256"/>
              <a:gd name="T32" fmla="*/ 2505075 w 1578"/>
              <a:gd name="T33" fmla="*/ 1409700 h 1256"/>
              <a:gd name="T34" fmla="*/ 2486025 w 1578"/>
              <a:gd name="T35" fmla="*/ 1368425 h 1256"/>
              <a:gd name="T36" fmla="*/ 2405063 w 1578"/>
              <a:gd name="T37" fmla="*/ 1338262 h 1256"/>
              <a:gd name="T38" fmla="*/ 2279650 w 1578"/>
              <a:gd name="T39" fmla="*/ 1333500 h 1256"/>
              <a:gd name="T40" fmla="*/ 2147888 w 1578"/>
              <a:gd name="T41" fmla="*/ 1371600 h 1256"/>
              <a:gd name="T42" fmla="*/ 2054225 w 1578"/>
              <a:gd name="T43" fmla="*/ 1393825 h 1256"/>
              <a:gd name="T44" fmla="*/ 1933575 w 1578"/>
              <a:gd name="T45" fmla="*/ 1414462 h 1256"/>
              <a:gd name="T46" fmla="*/ 1757363 w 1578"/>
              <a:gd name="T47" fmla="*/ 1433512 h 1256"/>
              <a:gd name="T48" fmla="*/ 1733550 w 1578"/>
              <a:gd name="T49" fmla="*/ 1381125 h 1256"/>
              <a:gd name="T50" fmla="*/ 1733550 w 1578"/>
              <a:gd name="T51" fmla="*/ 1190625 h 1256"/>
              <a:gd name="T52" fmla="*/ 1785938 w 1578"/>
              <a:gd name="T53" fmla="*/ 914400 h 1256"/>
              <a:gd name="T54" fmla="*/ 1914525 w 1578"/>
              <a:gd name="T55" fmla="*/ 595312 h 1256"/>
              <a:gd name="T56" fmla="*/ 2100263 w 1578"/>
              <a:gd name="T57" fmla="*/ 309562 h 1256"/>
              <a:gd name="T58" fmla="*/ 2381250 w 1578"/>
              <a:gd name="T59" fmla="*/ 0 h 1256"/>
              <a:gd name="T60" fmla="*/ 1414462 w 1578"/>
              <a:gd name="T61" fmla="*/ 271462 h 1256"/>
              <a:gd name="T62" fmla="*/ 823913 w 1578"/>
              <a:gd name="T63" fmla="*/ 495300 h 1256"/>
              <a:gd name="T64" fmla="*/ 804862 w 1578"/>
              <a:gd name="T65" fmla="*/ 804862 h 1256"/>
              <a:gd name="T66" fmla="*/ 838200 w 1578"/>
              <a:gd name="T67" fmla="*/ 1076325 h 1256"/>
              <a:gd name="T68" fmla="*/ 958850 w 1578"/>
              <a:gd name="T69" fmla="*/ 1390650 h 1256"/>
              <a:gd name="T70" fmla="*/ 793750 w 1578"/>
              <a:gd name="T71" fmla="*/ 1260475 h 1256"/>
              <a:gd name="T72" fmla="*/ 615950 w 1578"/>
              <a:gd name="T73" fmla="*/ 1114425 h 1256"/>
              <a:gd name="T74" fmla="*/ 504825 w 1578"/>
              <a:gd name="T75" fmla="*/ 1031875 h 1256"/>
              <a:gd name="T76" fmla="*/ 381000 w 1578"/>
              <a:gd name="T77" fmla="*/ 981075 h 1256"/>
              <a:gd name="T78" fmla="*/ 271463 w 1578"/>
              <a:gd name="T79" fmla="*/ 957263 h 1256"/>
              <a:gd name="T80" fmla="*/ 95250 w 1578"/>
              <a:gd name="T81" fmla="*/ 966788 h 1256"/>
              <a:gd name="T82" fmla="*/ 0 w 1578"/>
              <a:gd name="T83" fmla="*/ 1019175 h 1256"/>
              <a:gd name="T84" fmla="*/ 195262 w 1578"/>
              <a:gd name="T85" fmla="*/ 1109662 h 1256"/>
              <a:gd name="T86" fmla="*/ 361950 w 1578"/>
              <a:gd name="T87" fmla="*/ 1266825 h 1256"/>
              <a:gd name="T88" fmla="*/ 476250 w 1578"/>
              <a:gd name="T89" fmla="*/ 1443037 h 1256"/>
              <a:gd name="T90" fmla="*/ 538163 w 1578"/>
              <a:gd name="T91" fmla="*/ 1619250 h 1256"/>
              <a:gd name="T92" fmla="*/ 577850 w 1578"/>
              <a:gd name="T93" fmla="*/ 1778000 h 125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578"/>
              <a:gd name="T142" fmla="*/ 0 h 1256"/>
              <a:gd name="T143" fmla="*/ 1578 w 1578"/>
              <a:gd name="T144" fmla="*/ 1256 h 125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578" h="1256">
                <a:moveTo>
                  <a:pt x="364" y="1120"/>
                </a:moveTo>
                <a:lnTo>
                  <a:pt x="454" y="1130"/>
                </a:lnTo>
                <a:lnTo>
                  <a:pt x="550" y="1156"/>
                </a:lnTo>
                <a:lnTo>
                  <a:pt x="642" y="1190"/>
                </a:lnTo>
                <a:lnTo>
                  <a:pt x="752" y="1226"/>
                </a:lnTo>
                <a:lnTo>
                  <a:pt x="838" y="1252"/>
                </a:lnTo>
                <a:lnTo>
                  <a:pt x="940" y="1256"/>
                </a:lnTo>
                <a:lnTo>
                  <a:pt x="1040" y="1226"/>
                </a:lnTo>
                <a:lnTo>
                  <a:pt x="1132" y="1194"/>
                </a:lnTo>
                <a:lnTo>
                  <a:pt x="1210" y="1158"/>
                </a:lnTo>
                <a:lnTo>
                  <a:pt x="1332" y="1144"/>
                </a:lnTo>
                <a:lnTo>
                  <a:pt x="1366" y="1090"/>
                </a:lnTo>
                <a:lnTo>
                  <a:pt x="1408" y="1028"/>
                </a:lnTo>
                <a:lnTo>
                  <a:pt x="1450" y="984"/>
                </a:lnTo>
                <a:lnTo>
                  <a:pt x="1520" y="948"/>
                </a:lnTo>
                <a:lnTo>
                  <a:pt x="1562" y="912"/>
                </a:lnTo>
                <a:lnTo>
                  <a:pt x="1578" y="888"/>
                </a:lnTo>
                <a:lnTo>
                  <a:pt x="1566" y="862"/>
                </a:lnTo>
                <a:lnTo>
                  <a:pt x="1515" y="843"/>
                </a:lnTo>
                <a:lnTo>
                  <a:pt x="1436" y="840"/>
                </a:lnTo>
                <a:lnTo>
                  <a:pt x="1353" y="864"/>
                </a:lnTo>
                <a:lnTo>
                  <a:pt x="1294" y="878"/>
                </a:lnTo>
                <a:lnTo>
                  <a:pt x="1218" y="891"/>
                </a:lnTo>
                <a:lnTo>
                  <a:pt x="1107" y="903"/>
                </a:lnTo>
                <a:lnTo>
                  <a:pt x="1092" y="870"/>
                </a:lnTo>
                <a:lnTo>
                  <a:pt x="1092" y="750"/>
                </a:lnTo>
                <a:lnTo>
                  <a:pt x="1125" y="576"/>
                </a:lnTo>
                <a:lnTo>
                  <a:pt x="1206" y="375"/>
                </a:lnTo>
                <a:lnTo>
                  <a:pt x="1323" y="195"/>
                </a:lnTo>
                <a:lnTo>
                  <a:pt x="1500" y="0"/>
                </a:lnTo>
                <a:lnTo>
                  <a:pt x="891" y="171"/>
                </a:lnTo>
                <a:lnTo>
                  <a:pt x="519" y="312"/>
                </a:lnTo>
                <a:lnTo>
                  <a:pt x="507" y="507"/>
                </a:lnTo>
                <a:lnTo>
                  <a:pt x="528" y="678"/>
                </a:lnTo>
                <a:lnTo>
                  <a:pt x="604" y="876"/>
                </a:lnTo>
                <a:lnTo>
                  <a:pt x="500" y="794"/>
                </a:lnTo>
                <a:lnTo>
                  <a:pt x="388" y="702"/>
                </a:lnTo>
                <a:lnTo>
                  <a:pt x="318" y="650"/>
                </a:lnTo>
                <a:lnTo>
                  <a:pt x="240" y="618"/>
                </a:lnTo>
                <a:lnTo>
                  <a:pt x="171" y="603"/>
                </a:lnTo>
                <a:lnTo>
                  <a:pt x="60" y="609"/>
                </a:lnTo>
                <a:lnTo>
                  <a:pt x="0" y="642"/>
                </a:lnTo>
                <a:lnTo>
                  <a:pt x="123" y="699"/>
                </a:lnTo>
                <a:lnTo>
                  <a:pt x="228" y="798"/>
                </a:lnTo>
                <a:lnTo>
                  <a:pt x="300" y="909"/>
                </a:lnTo>
                <a:lnTo>
                  <a:pt x="339" y="1020"/>
                </a:lnTo>
                <a:lnTo>
                  <a:pt x="364" y="1120"/>
                </a:lnTo>
                <a:close/>
              </a:path>
            </a:pathLst>
          </a:custGeom>
          <a:solidFill>
            <a:srgbClr val="00CC00">
              <a:alpha val="41960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37652" name="Freeform 20"/>
          <p:cNvSpPr>
            <a:spLocks/>
          </p:cNvSpPr>
          <p:nvPr/>
        </p:nvSpPr>
        <p:spPr bwMode="auto">
          <a:xfrm>
            <a:off x="6705600" y="2171700"/>
            <a:ext cx="2505075" cy="1993900"/>
          </a:xfrm>
          <a:custGeom>
            <a:avLst/>
            <a:gdLst>
              <a:gd name="T0" fmla="*/ 577850 w 1578"/>
              <a:gd name="T1" fmla="*/ 1778000 h 1256"/>
              <a:gd name="T2" fmla="*/ 720725 w 1578"/>
              <a:gd name="T3" fmla="*/ 1793875 h 1256"/>
              <a:gd name="T4" fmla="*/ 873125 w 1578"/>
              <a:gd name="T5" fmla="*/ 1835150 h 1256"/>
              <a:gd name="T6" fmla="*/ 1019175 w 1578"/>
              <a:gd name="T7" fmla="*/ 1889125 h 1256"/>
              <a:gd name="T8" fmla="*/ 1193800 w 1578"/>
              <a:gd name="T9" fmla="*/ 1946275 h 1256"/>
              <a:gd name="T10" fmla="*/ 1330325 w 1578"/>
              <a:gd name="T11" fmla="*/ 1987550 h 1256"/>
              <a:gd name="T12" fmla="*/ 1492250 w 1578"/>
              <a:gd name="T13" fmla="*/ 1993900 h 1256"/>
              <a:gd name="T14" fmla="*/ 1651000 w 1578"/>
              <a:gd name="T15" fmla="*/ 1946275 h 1256"/>
              <a:gd name="T16" fmla="*/ 1797050 w 1578"/>
              <a:gd name="T17" fmla="*/ 1895475 h 1256"/>
              <a:gd name="T18" fmla="*/ 1920875 w 1578"/>
              <a:gd name="T19" fmla="*/ 1838325 h 1256"/>
              <a:gd name="T20" fmla="*/ 2114550 w 1578"/>
              <a:gd name="T21" fmla="*/ 1816100 h 1256"/>
              <a:gd name="T22" fmla="*/ 2168525 w 1578"/>
              <a:gd name="T23" fmla="*/ 1730375 h 1256"/>
              <a:gd name="T24" fmla="*/ 2235200 w 1578"/>
              <a:gd name="T25" fmla="*/ 1631950 h 1256"/>
              <a:gd name="T26" fmla="*/ 2301875 w 1578"/>
              <a:gd name="T27" fmla="*/ 1562100 h 1256"/>
              <a:gd name="T28" fmla="*/ 2413000 w 1578"/>
              <a:gd name="T29" fmla="*/ 1504950 h 1256"/>
              <a:gd name="T30" fmla="*/ 2479675 w 1578"/>
              <a:gd name="T31" fmla="*/ 1447800 h 1256"/>
              <a:gd name="T32" fmla="*/ 2505075 w 1578"/>
              <a:gd name="T33" fmla="*/ 1409700 h 1256"/>
              <a:gd name="T34" fmla="*/ 2486025 w 1578"/>
              <a:gd name="T35" fmla="*/ 1368425 h 1256"/>
              <a:gd name="T36" fmla="*/ 2405063 w 1578"/>
              <a:gd name="T37" fmla="*/ 1338262 h 1256"/>
              <a:gd name="T38" fmla="*/ 2279650 w 1578"/>
              <a:gd name="T39" fmla="*/ 1333500 h 1256"/>
              <a:gd name="T40" fmla="*/ 2147888 w 1578"/>
              <a:gd name="T41" fmla="*/ 1371600 h 1256"/>
              <a:gd name="T42" fmla="*/ 2054225 w 1578"/>
              <a:gd name="T43" fmla="*/ 1393825 h 1256"/>
              <a:gd name="T44" fmla="*/ 1933575 w 1578"/>
              <a:gd name="T45" fmla="*/ 1414462 h 1256"/>
              <a:gd name="T46" fmla="*/ 1757363 w 1578"/>
              <a:gd name="T47" fmla="*/ 1433512 h 1256"/>
              <a:gd name="T48" fmla="*/ 1733550 w 1578"/>
              <a:gd name="T49" fmla="*/ 1381125 h 1256"/>
              <a:gd name="T50" fmla="*/ 1733550 w 1578"/>
              <a:gd name="T51" fmla="*/ 1190625 h 1256"/>
              <a:gd name="T52" fmla="*/ 1785938 w 1578"/>
              <a:gd name="T53" fmla="*/ 914400 h 1256"/>
              <a:gd name="T54" fmla="*/ 1914525 w 1578"/>
              <a:gd name="T55" fmla="*/ 595312 h 1256"/>
              <a:gd name="T56" fmla="*/ 2100263 w 1578"/>
              <a:gd name="T57" fmla="*/ 309562 h 1256"/>
              <a:gd name="T58" fmla="*/ 2381250 w 1578"/>
              <a:gd name="T59" fmla="*/ 0 h 1256"/>
              <a:gd name="T60" fmla="*/ 1414462 w 1578"/>
              <a:gd name="T61" fmla="*/ 271462 h 1256"/>
              <a:gd name="T62" fmla="*/ 823913 w 1578"/>
              <a:gd name="T63" fmla="*/ 495300 h 1256"/>
              <a:gd name="T64" fmla="*/ 804862 w 1578"/>
              <a:gd name="T65" fmla="*/ 804862 h 1256"/>
              <a:gd name="T66" fmla="*/ 838200 w 1578"/>
              <a:gd name="T67" fmla="*/ 1076325 h 1256"/>
              <a:gd name="T68" fmla="*/ 958850 w 1578"/>
              <a:gd name="T69" fmla="*/ 1390650 h 1256"/>
              <a:gd name="T70" fmla="*/ 793750 w 1578"/>
              <a:gd name="T71" fmla="*/ 1260475 h 1256"/>
              <a:gd name="T72" fmla="*/ 615950 w 1578"/>
              <a:gd name="T73" fmla="*/ 1114425 h 1256"/>
              <a:gd name="T74" fmla="*/ 504825 w 1578"/>
              <a:gd name="T75" fmla="*/ 1031875 h 1256"/>
              <a:gd name="T76" fmla="*/ 381000 w 1578"/>
              <a:gd name="T77" fmla="*/ 981075 h 1256"/>
              <a:gd name="T78" fmla="*/ 271463 w 1578"/>
              <a:gd name="T79" fmla="*/ 957263 h 1256"/>
              <a:gd name="T80" fmla="*/ 95250 w 1578"/>
              <a:gd name="T81" fmla="*/ 966788 h 1256"/>
              <a:gd name="T82" fmla="*/ 0 w 1578"/>
              <a:gd name="T83" fmla="*/ 1019175 h 1256"/>
              <a:gd name="T84" fmla="*/ 195262 w 1578"/>
              <a:gd name="T85" fmla="*/ 1109662 h 1256"/>
              <a:gd name="T86" fmla="*/ 361950 w 1578"/>
              <a:gd name="T87" fmla="*/ 1266825 h 1256"/>
              <a:gd name="T88" fmla="*/ 476250 w 1578"/>
              <a:gd name="T89" fmla="*/ 1443037 h 1256"/>
              <a:gd name="T90" fmla="*/ 538163 w 1578"/>
              <a:gd name="T91" fmla="*/ 1619250 h 1256"/>
              <a:gd name="T92" fmla="*/ 577850 w 1578"/>
              <a:gd name="T93" fmla="*/ 1778000 h 125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578"/>
              <a:gd name="T142" fmla="*/ 0 h 1256"/>
              <a:gd name="T143" fmla="*/ 1578 w 1578"/>
              <a:gd name="T144" fmla="*/ 1256 h 125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578" h="1256">
                <a:moveTo>
                  <a:pt x="364" y="1120"/>
                </a:moveTo>
                <a:lnTo>
                  <a:pt x="454" y="1130"/>
                </a:lnTo>
                <a:lnTo>
                  <a:pt x="550" y="1156"/>
                </a:lnTo>
                <a:lnTo>
                  <a:pt x="642" y="1190"/>
                </a:lnTo>
                <a:lnTo>
                  <a:pt x="752" y="1226"/>
                </a:lnTo>
                <a:lnTo>
                  <a:pt x="838" y="1252"/>
                </a:lnTo>
                <a:lnTo>
                  <a:pt x="940" y="1256"/>
                </a:lnTo>
                <a:lnTo>
                  <a:pt x="1040" y="1226"/>
                </a:lnTo>
                <a:lnTo>
                  <a:pt x="1132" y="1194"/>
                </a:lnTo>
                <a:lnTo>
                  <a:pt x="1210" y="1158"/>
                </a:lnTo>
                <a:lnTo>
                  <a:pt x="1332" y="1144"/>
                </a:lnTo>
                <a:lnTo>
                  <a:pt x="1366" y="1090"/>
                </a:lnTo>
                <a:lnTo>
                  <a:pt x="1408" y="1028"/>
                </a:lnTo>
                <a:lnTo>
                  <a:pt x="1450" y="984"/>
                </a:lnTo>
                <a:lnTo>
                  <a:pt x="1520" y="948"/>
                </a:lnTo>
                <a:lnTo>
                  <a:pt x="1562" y="912"/>
                </a:lnTo>
                <a:lnTo>
                  <a:pt x="1578" y="888"/>
                </a:lnTo>
                <a:lnTo>
                  <a:pt x="1566" y="862"/>
                </a:lnTo>
                <a:lnTo>
                  <a:pt x="1515" y="843"/>
                </a:lnTo>
                <a:lnTo>
                  <a:pt x="1436" y="840"/>
                </a:lnTo>
                <a:lnTo>
                  <a:pt x="1353" y="864"/>
                </a:lnTo>
                <a:lnTo>
                  <a:pt x="1294" y="878"/>
                </a:lnTo>
                <a:lnTo>
                  <a:pt x="1218" y="891"/>
                </a:lnTo>
                <a:lnTo>
                  <a:pt x="1107" y="903"/>
                </a:lnTo>
                <a:lnTo>
                  <a:pt x="1092" y="870"/>
                </a:lnTo>
                <a:lnTo>
                  <a:pt x="1092" y="750"/>
                </a:lnTo>
                <a:lnTo>
                  <a:pt x="1125" y="576"/>
                </a:lnTo>
                <a:lnTo>
                  <a:pt x="1206" y="375"/>
                </a:lnTo>
                <a:lnTo>
                  <a:pt x="1323" y="195"/>
                </a:lnTo>
                <a:lnTo>
                  <a:pt x="1500" y="0"/>
                </a:lnTo>
                <a:lnTo>
                  <a:pt x="891" y="171"/>
                </a:lnTo>
                <a:lnTo>
                  <a:pt x="519" y="312"/>
                </a:lnTo>
                <a:lnTo>
                  <a:pt x="507" y="507"/>
                </a:lnTo>
                <a:lnTo>
                  <a:pt x="528" y="678"/>
                </a:lnTo>
                <a:lnTo>
                  <a:pt x="604" y="876"/>
                </a:lnTo>
                <a:lnTo>
                  <a:pt x="500" y="794"/>
                </a:lnTo>
                <a:lnTo>
                  <a:pt x="388" y="702"/>
                </a:lnTo>
                <a:lnTo>
                  <a:pt x="318" y="650"/>
                </a:lnTo>
                <a:lnTo>
                  <a:pt x="240" y="618"/>
                </a:lnTo>
                <a:lnTo>
                  <a:pt x="171" y="603"/>
                </a:lnTo>
                <a:lnTo>
                  <a:pt x="60" y="609"/>
                </a:lnTo>
                <a:lnTo>
                  <a:pt x="0" y="642"/>
                </a:lnTo>
                <a:lnTo>
                  <a:pt x="123" y="699"/>
                </a:lnTo>
                <a:lnTo>
                  <a:pt x="228" y="798"/>
                </a:lnTo>
                <a:lnTo>
                  <a:pt x="300" y="909"/>
                </a:lnTo>
                <a:lnTo>
                  <a:pt x="339" y="1020"/>
                </a:lnTo>
                <a:lnTo>
                  <a:pt x="364" y="1120"/>
                </a:lnTo>
                <a:close/>
              </a:path>
            </a:pathLst>
          </a:custGeom>
          <a:solidFill>
            <a:srgbClr val="00CC00">
              <a:alpha val="41960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37653" name="Freeform 21"/>
          <p:cNvSpPr>
            <a:spLocks/>
          </p:cNvSpPr>
          <p:nvPr/>
        </p:nvSpPr>
        <p:spPr bwMode="auto">
          <a:xfrm>
            <a:off x="4999038" y="2178050"/>
            <a:ext cx="2535237" cy="1841500"/>
          </a:xfrm>
          <a:custGeom>
            <a:avLst/>
            <a:gdLst>
              <a:gd name="T0" fmla="*/ 427037 w 1597"/>
              <a:gd name="T1" fmla="*/ 1841500 h 1160"/>
              <a:gd name="T2" fmla="*/ 496887 w 1597"/>
              <a:gd name="T3" fmla="*/ 1806575 h 1160"/>
              <a:gd name="T4" fmla="*/ 792162 w 1597"/>
              <a:gd name="T5" fmla="*/ 1708150 h 1160"/>
              <a:gd name="T6" fmla="*/ 1147762 w 1597"/>
              <a:gd name="T7" fmla="*/ 1577975 h 1160"/>
              <a:gd name="T8" fmla="*/ 1614487 w 1597"/>
              <a:gd name="T9" fmla="*/ 1460500 h 1160"/>
              <a:gd name="T10" fmla="*/ 1944687 w 1597"/>
              <a:gd name="T11" fmla="*/ 1381125 h 1160"/>
              <a:gd name="T12" fmla="*/ 2036762 w 1597"/>
              <a:gd name="T13" fmla="*/ 1362075 h 1160"/>
              <a:gd name="T14" fmla="*/ 2011362 w 1597"/>
              <a:gd name="T15" fmla="*/ 1298575 h 1160"/>
              <a:gd name="T16" fmla="*/ 1795462 w 1597"/>
              <a:gd name="T17" fmla="*/ 1117600 h 1160"/>
              <a:gd name="T18" fmla="*/ 1646237 w 1597"/>
              <a:gd name="T19" fmla="*/ 1063625 h 1160"/>
              <a:gd name="T20" fmla="*/ 1576387 w 1597"/>
              <a:gd name="T21" fmla="*/ 1047750 h 1160"/>
              <a:gd name="T22" fmla="*/ 1706562 w 1597"/>
              <a:gd name="T23" fmla="*/ 946150 h 1160"/>
              <a:gd name="T24" fmla="*/ 1935162 w 1597"/>
              <a:gd name="T25" fmla="*/ 885825 h 1160"/>
              <a:gd name="T26" fmla="*/ 2217737 w 1597"/>
              <a:gd name="T27" fmla="*/ 974725 h 1160"/>
              <a:gd name="T28" fmla="*/ 2481262 w 1597"/>
              <a:gd name="T29" fmla="*/ 1165225 h 1160"/>
              <a:gd name="T30" fmla="*/ 2528887 w 1597"/>
              <a:gd name="T31" fmla="*/ 1203325 h 1160"/>
              <a:gd name="T32" fmla="*/ 2522537 w 1597"/>
              <a:gd name="T33" fmla="*/ 1155700 h 1160"/>
              <a:gd name="T34" fmla="*/ 2468562 w 1597"/>
              <a:gd name="T35" fmla="*/ 1022350 h 1160"/>
              <a:gd name="T36" fmla="*/ 2436812 w 1597"/>
              <a:gd name="T37" fmla="*/ 727075 h 1160"/>
              <a:gd name="T38" fmla="*/ 2449512 w 1597"/>
              <a:gd name="T39" fmla="*/ 571500 h 1160"/>
              <a:gd name="T40" fmla="*/ 2468562 w 1597"/>
              <a:gd name="T41" fmla="*/ 488950 h 1160"/>
              <a:gd name="T42" fmla="*/ 2430462 w 1597"/>
              <a:gd name="T43" fmla="*/ 469900 h 1160"/>
              <a:gd name="T44" fmla="*/ 2239962 w 1597"/>
              <a:gd name="T45" fmla="*/ 488950 h 1160"/>
              <a:gd name="T46" fmla="*/ 1858962 w 1597"/>
              <a:gd name="T47" fmla="*/ 641350 h 1160"/>
              <a:gd name="T48" fmla="*/ 1477962 w 1597"/>
              <a:gd name="T49" fmla="*/ 565150 h 1160"/>
              <a:gd name="T50" fmla="*/ 1147762 w 1597"/>
              <a:gd name="T51" fmla="*/ 444500 h 1160"/>
              <a:gd name="T52" fmla="*/ 944562 w 1597"/>
              <a:gd name="T53" fmla="*/ 412750 h 1160"/>
              <a:gd name="T54" fmla="*/ 868362 w 1597"/>
              <a:gd name="T55" fmla="*/ 412750 h 1160"/>
              <a:gd name="T56" fmla="*/ 881062 w 1597"/>
              <a:gd name="T57" fmla="*/ 403225 h 1160"/>
              <a:gd name="T58" fmla="*/ 868362 w 1597"/>
              <a:gd name="T59" fmla="*/ 260350 h 1160"/>
              <a:gd name="T60" fmla="*/ 801687 w 1597"/>
              <a:gd name="T61" fmla="*/ 82550 h 1160"/>
              <a:gd name="T62" fmla="*/ 763587 w 1597"/>
              <a:gd name="T63" fmla="*/ 6350 h 1160"/>
              <a:gd name="T64" fmla="*/ 706437 w 1597"/>
              <a:gd name="T65" fmla="*/ 41275 h 1160"/>
              <a:gd name="T66" fmla="*/ 614362 w 1597"/>
              <a:gd name="T67" fmla="*/ 101600 h 1160"/>
              <a:gd name="T68" fmla="*/ 392112 w 1597"/>
              <a:gd name="T69" fmla="*/ 339725 h 1160"/>
              <a:gd name="T70" fmla="*/ 188912 w 1597"/>
              <a:gd name="T71" fmla="*/ 669925 h 1160"/>
              <a:gd name="T72" fmla="*/ 30162 w 1597"/>
              <a:gd name="T73" fmla="*/ 1098550 h 1160"/>
              <a:gd name="T74" fmla="*/ 11112 w 1597"/>
              <a:gd name="T75" fmla="*/ 1304925 h 1160"/>
              <a:gd name="T76" fmla="*/ 14287 w 1597"/>
              <a:gd name="T77" fmla="*/ 1339850 h 1160"/>
              <a:gd name="T78" fmla="*/ 30162 w 1597"/>
              <a:gd name="T79" fmla="*/ 1371600 h 1160"/>
              <a:gd name="T80" fmla="*/ 119062 w 1597"/>
              <a:gd name="T81" fmla="*/ 1368425 h 1160"/>
              <a:gd name="T82" fmla="*/ 344487 w 1597"/>
              <a:gd name="T83" fmla="*/ 1336675 h 1160"/>
              <a:gd name="T84" fmla="*/ 525462 w 1597"/>
              <a:gd name="T85" fmla="*/ 1304925 h 1160"/>
              <a:gd name="T86" fmla="*/ 671512 w 1597"/>
              <a:gd name="T87" fmla="*/ 1295400 h 1160"/>
              <a:gd name="T88" fmla="*/ 769937 w 1597"/>
              <a:gd name="T89" fmla="*/ 1346200 h 1160"/>
              <a:gd name="T90" fmla="*/ 792162 w 1597"/>
              <a:gd name="T91" fmla="*/ 1403350 h 1160"/>
              <a:gd name="T92" fmla="*/ 722312 w 1597"/>
              <a:gd name="T93" fmla="*/ 1517650 h 1160"/>
              <a:gd name="T94" fmla="*/ 477837 w 1597"/>
              <a:gd name="T95" fmla="*/ 1704975 h 1160"/>
              <a:gd name="T96" fmla="*/ 420687 w 1597"/>
              <a:gd name="T97" fmla="*/ 1809750 h 1160"/>
              <a:gd name="T98" fmla="*/ 427037 w 1597"/>
              <a:gd name="T99" fmla="*/ 1841500 h 116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597"/>
              <a:gd name="T151" fmla="*/ 0 h 1160"/>
              <a:gd name="T152" fmla="*/ 1597 w 1597"/>
              <a:gd name="T153" fmla="*/ 1160 h 116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597" h="1160">
                <a:moveTo>
                  <a:pt x="269" y="1160"/>
                </a:moveTo>
                <a:cubicBezTo>
                  <a:pt x="277" y="1160"/>
                  <a:pt x="275" y="1152"/>
                  <a:pt x="313" y="1138"/>
                </a:cubicBezTo>
                <a:cubicBezTo>
                  <a:pt x="351" y="1124"/>
                  <a:pt x="431" y="1100"/>
                  <a:pt x="499" y="1076"/>
                </a:cubicBezTo>
                <a:cubicBezTo>
                  <a:pt x="567" y="1052"/>
                  <a:pt x="637" y="1020"/>
                  <a:pt x="723" y="994"/>
                </a:cubicBezTo>
                <a:cubicBezTo>
                  <a:pt x="809" y="968"/>
                  <a:pt x="933" y="941"/>
                  <a:pt x="1017" y="920"/>
                </a:cubicBezTo>
                <a:cubicBezTo>
                  <a:pt x="1101" y="899"/>
                  <a:pt x="1181" y="880"/>
                  <a:pt x="1225" y="870"/>
                </a:cubicBezTo>
                <a:cubicBezTo>
                  <a:pt x="1269" y="860"/>
                  <a:pt x="1276" y="867"/>
                  <a:pt x="1283" y="858"/>
                </a:cubicBezTo>
                <a:cubicBezTo>
                  <a:pt x="1290" y="849"/>
                  <a:pt x="1292" y="844"/>
                  <a:pt x="1267" y="818"/>
                </a:cubicBezTo>
                <a:cubicBezTo>
                  <a:pt x="1242" y="792"/>
                  <a:pt x="1169" y="729"/>
                  <a:pt x="1131" y="704"/>
                </a:cubicBezTo>
                <a:cubicBezTo>
                  <a:pt x="1093" y="679"/>
                  <a:pt x="1060" y="677"/>
                  <a:pt x="1037" y="670"/>
                </a:cubicBezTo>
                <a:cubicBezTo>
                  <a:pt x="1014" y="663"/>
                  <a:pt x="987" y="672"/>
                  <a:pt x="993" y="660"/>
                </a:cubicBezTo>
                <a:cubicBezTo>
                  <a:pt x="999" y="648"/>
                  <a:pt x="1037" y="613"/>
                  <a:pt x="1075" y="596"/>
                </a:cubicBezTo>
                <a:cubicBezTo>
                  <a:pt x="1113" y="579"/>
                  <a:pt x="1165" y="555"/>
                  <a:pt x="1219" y="558"/>
                </a:cubicBezTo>
                <a:cubicBezTo>
                  <a:pt x="1273" y="561"/>
                  <a:pt x="1340" y="585"/>
                  <a:pt x="1397" y="614"/>
                </a:cubicBezTo>
                <a:cubicBezTo>
                  <a:pt x="1454" y="643"/>
                  <a:pt x="1530" y="710"/>
                  <a:pt x="1563" y="734"/>
                </a:cubicBezTo>
                <a:cubicBezTo>
                  <a:pt x="1596" y="758"/>
                  <a:pt x="1589" y="759"/>
                  <a:pt x="1593" y="758"/>
                </a:cubicBezTo>
                <a:cubicBezTo>
                  <a:pt x="1597" y="757"/>
                  <a:pt x="1595" y="747"/>
                  <a:pt x="1589" y="728"/>
                </a:cubicBezTo>
                <a:cubicBezTo>
                  <a:pt x="1583" y="709"/>
                  <a:pt x="1564" y="689"/>
                  <a:pt x="1555" y="644"/>
                </a:cubicBezTo>
                <a:cubicBezTo>
                  <a:pt x="1546" y="599"/>
                  <a:pt x="1537" y="505"/>
                  <a:pt x="1535" y="458"/>
                </a:cubicBezTo>
                <a:cubicBezTo>
                  <a:pt x="1533" y="411"/>
                  <a:pt x="1540" y="385"/>
                  <a:pt x="1543" y="360"/>
                </a:cubicBezTo>
                <a:cubicBezTo>
                  <a:pt x="1546" y="335"/>
                  <a:pt x="1557" y="319"/>
                  <a:pt x="1555" y="308"/>
                </a:cubicBezTo>
                <a:cubicBezTo>
                  <a:pt x="1553" y="297"/>
                  <a:pt x="1555" y="296"/>
                  <a:pt x="1531" y="296"/>
                </a:cubicBezTo>
                <a:cubicBezTo>
                  <a:pt x="1507" y="296"/>
                  <a:pt x="1471" y="290"/>
                  <a:pt x="1411" y="308"/>
                </a:cubicBezTo>
                <a:cubicBezTo>
                  <a:pt x="1351" y="326"/>
                  <a:pt x="1251" y="396"/>
                  <a:pt x="1171" y="404"/>
                </a:cubicBezTo>
                <a:cubicBezTo>
                  <a:pt x="1091" y="412"/>
                  <a:pt x="1006" y="377"/>
                  <a:pt x="931" y="356"/>
                </a:cubicBezTo>
                <a:cubicBezTo>
                  <a:pt x="856" y="335"/>
                  <a:pt x="779" y="296"/>
                  <a:pt x="723" y="280"/>
                </a:cubicBezTo>
                <a:cubicBezTo>
                  <a:pt x="667" y="264"/>
                  <a:pt x="624" y="263"/>
                  <a:pt x="595" y="260"/>
                </a:cubicBezTo>
                <a:cubicBezTo>
                  <a:pt x="566" y="257"/>
                  <a:pt x="554" y="261"/>
                  <a:pt x="547" y="260"/>
                </a:cubicBezTo>
                <a:cubicBezTo>
                  <a:pt x="540" y="259"/>
                  <a:pt x="555" y="270"/>
                  <a:pt x="555" y="254"/>
                </a:cubicBezTo>
                <a:cubicBezTo>
                  <a:pt x="555" y="238"/>
                  <a:pt x="555" y="198"/>
                  <a:pt x="547" y="164"/>
                </a:cubicBezTo>
                <a:cubicBezTo>
                  <a:pt x="539" y="130"/>
                  <a:pt x="516" y="79"/>
                  <a:pt x="505" y="52"/>
                </a:cubicBezTo>
                <a:cubicBezTo>
                  <a:pt x="494" y="25"/>
                  <a:pt x="491" y="8"/>
                  <a:pt x="481" y="4"/>
                </a:cubicBezTo>
                <a:cubicBezTo>
                  <a:pt x="471" y="0"/>
                  <a:pt x="461" y="16"/>
                  <a:pt x="445" y="26"/>
                </a:cubicBezTo>
                <a:cubicBezTo>
                  <a:pt x="429" y="36"/>
                  <a:pt x="420" y="33"/>
                  <a:pt x="387" y="64"/>
                </a:cubicBezTo>
                <a:cubicBezTo>
                  <a:pt x="354" y="95"/>
                  <a:pt x="292" y="154"/>
                  <a:pt x="247" y="214"/>
                </a:cubicBezTo>
                <a:cubicBezTo>
                  <a:pt x="202" y="274"/>
                  <a:pt x="157" y="342"/>
                  <a:pt x="119" y="422"/>
                </a:cubicBezTo>
                <a:cubicBezTo>
                  <a:pt x="81" y="502"/>
                  <a:pt x="38" y="625"/>
                  <a:pt x="19" y="692"/>
                </a:cubicBezTo>
                <a:cubicBezTo>
                  <a:pt x="0" y="759"/>
                  <a:pt x="9" y="797"/>
                  <a:pt x="7" y="822"/>
                </a:cubicBezTo>
                <a:cubicBezTo>
                  <a:pt x="5" y="847"/>
                  <a:pt x="7" y="837"/>
                  <a:pt x="9" y="844"/>
                </a:cubicBezTo>
                <a:cubicBezTo>
                  <a:pt x="11" y="851"/>
                  <a:pt x="8" y="861"/>
                  <a:pt x="19" y="864"/>
                </a:cubicBezTo>
                <a:cubicBezTo>
                  <a:pt x="30" y="867"/>
                  <a:pt x="42" y="866"/>
                  <a:pt x="75" y="862"/>
                </a:cubicBezTo>
                <a:cubicBezTo>
                  <a:pt x="108" y="858"/>
                  <a:pt x="174" y="849"/>
                  <a:pt x="217" y="842"/>
                </a:cubicBezTo>
                <a:cubicBezTo>
                  <a:pt x="260" y="835"/>
                  <a:pt x="297" y="826"/>
                  <a:pt x="331" y="822"/>
                </a:cubicBezTo>
                <a:cubicBezTo>
                  <a:pt x="365" y="818"/>
                  <a:pt x="397" y="812"/>
                  <a:pt x="423" y="816"/>
                </a:cubicBezTo>
                <a:cubicBezTo>
                  <a:pt x="449" y="820"/>
                  <a:pt x="472" y="837"/>
                  <a:pt x="485" y="848"/>
                </a:cubicBezTo>
                <a:cubicBezTo>
                  <a:pt x="498" y="859"/>
                  <a:pt x="504" y="866"/>
                  <a:pt x="499" y="884"/>
                </a:cubicBezTo>
                <a:cubicBezTo>
                  <a:pt x="494" y="902"/>
                  <a:pt x="488" y="924"/>
                  <a:pt x="455" y="956"/>
                </a:cubicBezTo>
                <a:cubicBezTo>
                  <a:pt x="422" y="988"/>
                  <a:pt x="332" y="1044"/>
                  <a:pt x="301" y="1074"/>
                </a:cubicBezTo>
                <a:cubicBezTo>
                  <a:pt x="270" y="1104"/>
                  <a:pt x="270" y="1126"/>
                  <a:pt x="265" y="1140"/>
                </a:cubicBezTo>
                <a:cubicBezTo>
                  <a:pt x="260" y="1154"/>
                  <a:pt x="264" y="1158"/>
                  <a:pt x="269" y="1160"/>
                </a:cubicBezTo>
                <a:close/>
              </a:path>
            </a:pathLst>
          </a:custGeom>
          <a:solidFill>
            <a:srgbClr val="0066FF">
              <a:alpha val="56862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8272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2717 0.00092 L -0.38003 0.00092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83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3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-0.275 -1.85185E-6 L -0.37968 0.00185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83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3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11666 0.15555 L 0.14635 0.20648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837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51" grpId="0" animBg="1"/>
      <p:bldP spid="837651" grpId="1" animBg="1"/>
      <p:bldP spid="837652" grpId="0" animBg="1"/>
      <p:bldP spid="837652" grpId="1" animBg="1"/>
      <p:bldP spid="837653" grpId="0" animBg="1"/>
      <p:bldP spid="83765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76200" y="50800"/>
            <a:ext cx="9004300" cy="6705600"/>
            <a:chOff x="168" y="176"/>
            <a:chExt cx="5408" cy="3928"/>
          </a:xfrm>
        </p:grpSpPr>
        <p:sp>
          <p:nvSpPr>
            <p:cNvPr id="18438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39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0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1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2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8435" name="Picture 14" descr="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096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1748" name="Freeform 20"/>
          <p:cNvSpPr>
            <a:spLocks/>
          </p:cNvSpPr>
          <p:nvPr/>
        </p:nvSpPr>
        <p:spPr bwMode="auto">
          <a:xfrm>
            <a:off x="3289300" y="2870200"/>
            <a:ext cx="2324100" cy="1579563"/>
          </a:xfrm>
          <a:custGeom>
            <a:avLst/>
            <a:gdLst>
              <a:gd name="T0" fmla="*/ 38100 w 1464"/>
              <a:gd name="T1" fmla="*/ 484188 h 995"/>
              <a:gd name="T2" fmla="*/ 85725 w 1464"/>
              <a:gd name="T3" fmla="*/ 474663 h 995"/>
              <a:gd name="T4" fmla="*/ 257175 w 1464"/>
              <a:gd name="T5" fmla="*/ 477838 h 995"/>
              <a:gd name="T6" fmla="*/ 514350 w 1464"/>
              <a:gd name="T7" fmla="*/ 484188 h 995"/>
              <a:gd name="T8" fmla="*/ 606425 w 1464"/>
              <a:gd name="T9" fmla="*/ 452438 h 995"/>
              <a:gd name="T10" fmla="*/ 600075 w 1464"/>
              <a:gd name="T11" fmla="*/ 401638 h 995"/>
              <a:gd name="T12" fmla="*/ 552450 w 1464"/>
              <a:gd name="T13" fmla="*/ 338138 h 995"/>
              <a:gd name="T14" fmla="*/ 295275 w 1464"/>
              <a:gd name="T15" fmla="*/ 96838 h 995"/>
              <a:gd name="T16" fmla="*/ 209550 w 1464"/>
              <a:gd name="T17" fmla="*/ 46038 h 995"/>
              <a:gd name="T18" fmla="*/ 190500 w 1464"/>
              <a:gd name="T19" fmla="*/ 14288 h 995"/>
              <a:gd name="T20" fmla="*/ 254000 w 1464"/>
              <a:gd name="T21" fmla="*/ 1588 h 995"/>
              <a:gd name="T22" fmla="*/ 523875 w 1464"/>
              <a:gd name="T23" fmla="*/ 20638 h 995"/>
              <a:gd name="T24" fmla="*/ 714375 w 1464"/>
              <a:gd name="T25" fmla="*/ 55563 h 995"/>
              <a:gd name="T26" fmla="*/ 923925 w 1464"/>
              <a:gd name="T27" fmla="*/ 122238 h 995"/>
              <a:gd name="T28" fmla="*/ 1117600 w 1464"/>
              <a:gd name="T29" fmla="*/ 185738 h 995"/>
              <a:gd name="T30" fmla="*/ 1228725 w 1464"/>
              <a:gd name="T31" fmla="*/ 360363 h 995"/>
              <a:gd name="T32" fmla="*/ 1362075 w 1464"/>
              <a:gd name="T33" fmla="*/ 554038 h 995"/>
              <a:gd name="T34" fmla="*/ 1649413 w 1464"/>
              <a:gd name="T35" fmla="*/ 611188 h 995"/>
              <a:gd name="T36" fmla="*/ 1811338 w 1464"/>
              <a:gd name="T37" fmla="*/ 601663 h 995"/>
              <a:gd name="T38" fmla="*/ 1939925 w 1464"/>
              <a:gd name="T39" fmla="*/ 563563 h 995"/>
              <a:gd name="T40" fmla="*/ 2030413 w 1464"/>
              <a:gd name="T41" fmla="*/ 592138 h 995"/>
              <a:gd name="T42" fmla="*/ 2178050 w 1464"/>
              <a:gd name="T43" fmla="*/ 684213 h 995"/>
              <a:gd name="T44" fmla="*/ 2266950 w 1464"/>
              <a:gd name="T45" fmla="*/ 735013 h 995"/>
              <a:gd name="T46" fmla="*/ 2320925 w 1464"/>
              <a:gd name="T47" fmla="*/ 747713 h 995"/>
              <a:gd name="T48" fmla="*/ 2289175 w 1464"/>
              <a:gd name="T49" fmla="*/ 766763 h 995"/>
              <a:gd name="T50" fmla="*/ 2200275 w 1464"/>
              <a:gd name="T51" fmla="*/ 782638 h 995"/>
              <a:gd name="T52" fmla="*/ 1981200 w 1464"/>
              <a:gd name="T53" fmla="*/ 812800 h 995"/>
              <a:gd name="T54" fmla="*/ 1803400 w 1464"/>
              <a:gd name="T55" fmla="*/ 825500 h 995"/>
              <a:gd name="T56" fmla="*/ 1571625 w 1464"/>
              <a:gd name="T57" fmla="*/ 912813 h 995"/>
              <a:gd name="T58" fmla="*/ 1428750 w 1464"/>
              <a:gd name="T59" fmla="*/ 954088 h 995"/>
              <a:gd name="T60" fmla="*/ 1355725 w 1464"/>
              <a:gd name="T61" fmla="*/ 941388 h 995"/>
              <a:gd name="T62" fmla="*/ 1323975 w 1464"/>
              <a:gd name="T63" fmla="*/ 985838 h 995"/>
              <a:gd name="T64" fmla="*/ 1285875 w 1464"/>
              <a:gd name="T65" fmla="*/ 1087438 h 995"/>
              <a:gd name="T66" fmla="*/ 1133475 w 1464"/>
              <a:gd name="T67" fmla="*/ 1392238 h 995"/>
              <a:gd name="T68" fmla="*/ 1009650 w 1464"/>
              <a:gd name="T69" fmla="*/ 1417638 h 995"/>
              <a:gd name="T70" fmla="*/ 777875 w 1464"/>
              <a:gd name="T71" fmla="*/ 1430338 h 995"/>
              <a:gd name="T72" fmla="*/ 523875 w 1464"/>
              <a:gd name="T73" fmla="*/ 1392238 h 995"/>
              <a:gd name="T74" fmla="*/ 317500 w 1464"/>
              <a:gd name="T75" fmla="*/ 1474788 h 995"/>
              <a:gd name="T76" fmla="*/ 146050 w 1464"/>
              <a:gd name="T77" fmla="*/ 1538288 h 995"/>
              <a:gd name="T78" fmla="*/ 73025 w 1464"/>
              <a:gd name="T79" fmla="*/ 1570038 h 995"/>
              <a:gd name="T80" fmla="*/ 6350 w 1464"/>
              <a:gd name="T81" fmla="*/ 1570038 h 995"/>
              <a:gd name="T82" fmla="*/ 31750 w 1464"/>
              <a:gd name="T83" fmla="*/ 1516063 h 995"/>
              <a:gd name="T84" fmla="*/ 146050 w 1464"/>
              <a:gd name="T85" fmla="*/ 1300163 h 995"/>
              <a:gd name="T86" fmla="*/ 371475 w 1464"/>
              <a:gd name="T87" fmla="*/ 1087438 h 995"/>
              <a:gd name="T88" fmla="*/ 571500 w 1464"/>
              <a:gd name="T89" fmla="*/ 976313 h 995"/>
              <a:gd name="T90" fmla="*/ 600075 w 1464"/>
              <a:gd name="T91" fmla="*/ 935038 h 995"/>
              <a:gd name="T92" fmla="*/ 511175 w 1464"/>
              <a:gd name="T93" fmla="*/ 900113 h 995"/>
              <a:gd name="T94" fmla="*/ 327025 w 1464"/>
              <a:gd name="T95" fmla="*/ 779463 h 995"/>
              <a:gd name="T96" fmla="*/ 104775 w 1464"/>
              <a:gd name="T97" fmla="*/ 557213 h 995"/>
              <a:gd name="T98" fmla="*/ 38100 w 1464"/>
              <a:gd name="T99" fmla="*/ 484188 h 9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464"/>
              <a:gd name="T151" fmla="*/ 0 h 995"/>
              <a:gd name="T152" fmla="*/ 1464 w 1464"/>
              <a:gd name="T153" fmla="*/ 995 h 9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464" h="995">
                <a:moveTo>
                  <a:pt x="24" y="305"/>
                </a:moveTo>
                <a:cubicBezTo>
                  <a:pt x="22" y="296"/>
                  <a:pt x="31" y="300"/>
                  <a:pt x="54" y="299"/>
                </a:cubicBezTo>
                <a:cubicBezTo>
                  <a:pt x="77" y="298"/>
                  <a:pt x="117" y="300"/>
                  <a:pt x="162" y="301"/>
                </a:cubicBezTo>
                <a:cubicBezTo>
                  <a:pt x="207" y="302"/>
                  <a:pt x="287" y="308"/>
                  <a:pt x="324" y="305"/>
                </a:cubicBezTo>
                <a:cubicBezTo>
                  <a:pt x="361" y="302"/>
                  <a:pt x="373" y="294"/>
                  <a:pt x="382" y="285"/>
                </a:cubicBezTo>
                <a:cubicBezTo>
                  <a:pt x="391" y="276"/>
                  <a:pt x="384" y="265"/>
                  <a:pt x="378" y="253"/>
                </a:cubicBezTo>
                <a:cubicBezTo>
                  <a:pt x="372" y="241"/>
                  <a:pt x="380" y="245"/>
                  <a:pt x="348" y="213"/>
                </a:cubicBezTo>
                <a:cubicBezTo>
                  <a:pt x="316" y="181"/>
                  <a:pt x="222" y="92"/>
                  <a:pt x="186" y="61"/>
                </a:cubicBezTo>
                <a:cubicBezTo>
                  <a:pt x="150" y="30"/>
                  <a:pt x="143" y="38"/>
                  <a:pt x="132" y="29"/>
                </a:cubicBezTo>
                <a:cubicBezTo>
                  <a:pt x="121" y="20"/>
                  <a:pt x="115" y="14"/>
                  <a:pt x="120" y="9"/>
                </a:cubicBezTo>
                <a:cubicBezTo>
                  <a:pt x="125" y="4"/>
                  <a:pt x="125" y="0"/>
                  <a:pt x="160" y="1"/>
                </a:cubicBezTo>
                <a:cubicBezTo>
                  <a:pt x="195" y="2"/>
                  <a:pt x="282" y="7"/>
                  <a:pt x="330" y="13"/>
                </a:cubicBezTo>
                <a:cubicBezTo>
                  <a:pt x="378" y="19"/>
                  <a:pt x="408" y="24"/>
                  <a:pt x="450" y="35"/>
                </a:cubicBezTo>
                <a:cubicBezTo>
                  <a:pt x="492" y="46"/>
                  <a:pt x="540" y="63"/>
                  <a:pt x="582" y="77"/>
                </a:cubicBezTo>
                <a:cubicBezTo>
                  <a:pt x="624" y="91"/>
                  <a:pt x="672" y="92"/>
                  <a:pt x="704" y="117"/>
                </a:cubicBezTo>
                <a:cubicBezTo>
                  <a:pt x="736" y="142"/>
                  <a:pt x="748" y="188"/>
                  <a:pt x="774" y="227"/>
                </a:cubicBezTo>
                <a:cubicBezTo>
                  <a:pt x="800" y="266"/>
                  <a:pt x="814" y="323"/>
                  <a:pt x="858" y="349"/>
                </a:cubicBezTo>
                <a:cubicBezTo>
                  <a:pt x="902" y="375"/>
                  <a:pt x="992" y="380"/>
                  <a:pt x="1039" y="385"/>
                </a:cubicBezTo>
                <a:cubicBezTo>
                  <a:pt x="1086" y="390"/>
                  <a:pt x="1111" y="384"/>
                  <a:pt x="1141" y="379"/>
                </a:cubicBezTo>
                <a:cubicBezTo>
                  <a:pt x="1171" y="374"/>
                  <a:pt x="1199" y="356"/>
                  <a:pt x="1222" y="355"/>
                </a:cubicBezTo>
                <a:cubicBezTo>
                  <a:pt x="1245" y="354"/>
                  <a:pt x="1254" y="360"/>
                  <a:pt x="1279" y="373"/>
                </a:cubicBezTo>
                <a:cubicBezTo>
                  <a:pt x="1304" y="386"/>
                  <a:pt x="1347" y="416"/>
                  <a:pt x="1372" y="431"/>
                </a:cubicBezTo>
                <a:cubicBezTo>
                  <a:pt x="1397" y="446"/>
                  <a:pt x="1413" y="456"/>
                  <a:pt x="1428" y="463"/>
                </a:cubicBezTo>
                <a:cubicBezTo>
                  <a:pt x="1443" y="470"/>
                  <a:pt x="1460" y="468"/>
                  <a:pt x="1462" y="471"/>
                </a:cubicBezTo>
                <a:cubicBezTo>
                  <a:pt x="1464" y="474"/>
                  <a:pt x="1455" y="479"/>
                  <a:pt x="1442" y="483"/>
                </a:cubicBezTo>
                <a:cubicBezTo>
                  <a:pt x="1429" y="487"/>
                  <a:pt x="1418" y="488"/>
                  <a:pt x="1386" y="493"/>
                </a:cubicBezTo>
                <a:cubicBezTo>
                  <a:pt x="1354" y="498"/>
                  <a:pt x="1290" y="508"/>
                  <a:pt x="1248" y="512"/>
                </a:cubicBezTo>
                <a:cubicBezTo>
                  <a:pt x="1206" y="516"/>
                  <a:pt x="1179" y="510"/>
                  <a:pt x="1136" y="520"/>
                </a:cubicBezTo>
                <a:cubicBezTo>
                  <a:pt x="1093" y="530"/>
                  <a:pt x="1029" y="562"/>
                  <a:pt x="990" y="575"/>
                </a:cubicBezTo>
                <a:cubicBezTo>
                  <a:pt x="951" y="588"/>
                  <a:pt x="923" y="598"/>
                  <a:pt x="900" y="601"/>
                </a:cubicBezTo>
                <a:cubicBezTo>
                  <a:pt x="877" y="604"/>
                  <a:pt x="865" y="590"/>
                  <a:pt x="854" y="593"/>
                </a:cubicBezTo>
                <a:cubicBezTo>
                  <a:pt x="843" y="596"/>
                  <a:pt x="841" y="606"/>
                  <a:pt x="834" y="621"/>
                </a:cubicBezTo>
                <a:cubicBezTo>
                  <a:pt x="827" y="636"/>
                  <a:pt x="830" y="642"/>
                  <a:pt x="810" y="685"/>
                </a:cubicBezTo>
                <a:cubicBezTo>
                  <a:pt x="790" y="728"/>
                  <a:pt x="743" y="842"/>
                  <a:pt x="714" y="877"/>
                </a:cubicBezTo>
                <a:cubicBezTo>
                  <a:pt x="685" y="912"/>
                  <a:pt x="673" y="889"/>
                  <a:pt x="636" y="893"/>
                </a:cubicBezTo>
                <a:cubicBezTo>
                  <a:pt x="599" y="897"/>
                  <a:pt x="541" y="904"/>
                  <a:pt x="490" y="901"/>
                </a:cubicBezTo>
                <a:cubicBezTo>
                  <a:pt x="439" y="898"/>
                  <a:pt x="378" y="872"/>
                  <a:pt x="330" y="877"/>
                </a:cubicBezTo>
                <a:cubicBezTo>
                  <a:pt x="282" y="882"/>
                  <a:pt x="240" y="914"/>
                  <a:pt x="200" y="929"/>
                </a:cubicBezTo>
                <a:cubicBezTo>
                  <a:pt x="160" y="944"/>
                  <a:pt x="118" y="959"/>
                  <a:pt x="92" y="969"/>
                </a:cubicBezTo>
                <a:cubicBezTo>
                  <a:pt x="66" y="979"/>
                  <a:pt x="61" y="986"/>
                  <a:pt x="46" y="989"/>
                </a:cubicBezTo>
                <a:cubicBezTo>
                  <a:pt x="31" y="992"/>
                  <a:pt x="8" y="995"/>
                  <a:pt x="4" y="989"/>
                </a:cubicBezTo>
                <a:cubicBezTo>
                  <a:pt x="0" y="983"/>
                  <a:pt x="5" y="983"/>
                  <a:pt x="20" y="955"/>
                </a:cubicBezTo>
                <a:cubicBezTo>
                  <a:pt x="35" y="927"/>
                  <a:pt x="56" y="864"/>
                  <a:pt x="92" y="819"/>
                </a:cubicBezTo>
                <a:cubicBezTo>
                  <a:pt x="128" y="774"/>
                  <a:pt x="189" y="719"/>
                  <a:pt x="234" y="685"/>
                </a:cubicBezTo>
                <a:cubicBezTo>
                  <a:pt x="279" y="651"/>
                  <a:pt x="336" y="631"/>
                  <a:pt x="360" y="615"/>
                </a:cubicBezTo>
                <a:cubicBezTo>
                  <a:pt x="384" y="599"/>
                  <a:pt x="384" y="597"/>
                  <a:pt x="378" y="589"/>
                </a:cubicBezTo>
                <a:cubicBezTo>
                  <a:pt x="372" y="581"/>
                  <a:pt x="351" y="583"/>
                  <a:pt x="322" y="567"/>
                </a:cubicBezTo>
                <a:cubicBezTo>
                  <a:pt x="293" y="551"/>
                  <a:pt x="249" y="527"/>
                  <a:pt x="206" y="491"/>
                </a:cubicBezTo>
                <a:cubicBezTo>
                  <a:pt x="163" y="455"/>
                  <a:pt x="96" y="382"/>
                  <a:pt x="66" y="351"/>
                </a:cubicBezTo>
                <a:cubicBezTo>
                  <a:pt x="36" y="320"/>
                  <a:pt x="27" y="313"/>
                  <a:pt x="24" y="305"/>
                </a:cubicBezTo>
                <a:close/>
              </a:path>
            </a:pathLst>
          </a:custGeom>
          <a:solidFill>
            <a:srgbClr val="FF0000">
              <a:alpha val="50195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66416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10954 -0.01203 L 0.19965 -0.028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841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48" grpId="0" animBg="1"/>
      <p:bldP spid="84174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4"/>
          <p:cNvGrpSpPr>
            <a:grpSpLocks/>
          </p:cNvGrpSpPr>
          <p:nvPr/>
        </p:nvGrpSpPr>
        <p:grpSpPr bwMode="auto">
          <a:xfrm>
            <a:off x="76200" y="50800"/>
            <a:ext cx="9004300" cy="6705600"/>
            <a:chOff x="168" y="176"/>
            <a:chExt cx="5408" cy="3928"/>
          </a:xfrm>
        </p:grpSpPr>
        <p:sp>
          <p:nvSpPr>
            <p:cNvPr id="21509" name="Freeform 5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0" name="Freeform 6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3" name="Freeform 9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5" name="Freeform 11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6" name="Freeform 12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1507" name="Picture 17" descr="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8347075" cy="650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6626" name="Freeform 18"/>
          <p:cNvSpPr>
            <a:spLocks/>
          </p:cNvSpPr>
          <p:nvPr/>
        </p:nvSpPr>
        <p:spPr bwMode="auto">
          <a:xfrm>
            <a:off x="5872163" y="1943100"/>
            <a:ext cx="3030537" cy="2363788"/>
          </a:xfrm>
          <a:custGeom>
            <a:avLst/>
            <a:gdLst>
              <a:gd name="T0" fmla="*/ 468312 w 1909"/>
              <a:gd name="T1" fmla="*/ 1254125 h 1489"/>
              <a:gd name="T2" fmla="*/ 1077912 w 1909"/>
              <a:gd name="T3" fmla="*/ 1668463 h 1489"/>
              <a:gd name="T4" fmla="*/ 1241425 w 1909"/>
              <a:gd name="T5" fmla="*/ 2071688 h 1489"/>
              <a:gd name="T6" fmla="*/ 1035050 w 1909"/>
              <a:gd name="T7" fmla="*/ 2320926 h 1489"/>
              <a:gd name="T8" fmla="*/ 1268412 w 1909"/>
              <a:gd name="T9" fmla="*/ 2344738 h 1489"/>
              <a:gd name="T10" fmla="*/ 1487487 w 1909"/>
              <a:gd name="T11" fmla="*/ 2316163 h 1489"/>
              <a:gd name="T12" fmla="*/ 1706563 w 1909"/>
              <a:gd name="T13" fmla="*/ 2025651 h 1489"/>
              <a:gd name="T14" fmla="*/ 2020887 w 1909"/>
              <a:gd name="T15" fmla="*/ 1739901 h 1489"/>
              <a:gd name="T16" fmla="*/ 2330450 w 1909"/>
              <a:gd name="T17" fmla="*/ 1635126 h 1489"/>
              <a:gd name="T18" fmla="*/ 2344737 w 1909"/>
              <a:gd name="T19" fmla="*/ 1920876 h 1489"/>
              <a:gd name="T20" fmla="*/ 2620962 w 1909"/>
              <a:gd name="T21" fmla="*/ 2159001 h 1489"/>
              <a:gd name="T22" fmla="*/ 2492375 w 1909"/>
              <a:gd name="T23" fmla="*/ 2320926 h 1489"/>
              <a:gd name="T24" fmla="*/ 2701925 w 1909"/>
              <a:gd name="T25" fmla="*/ 2325688 h 1489"/>
              <a:gd name="T26" fmla="*/ 2940050 w 1909"/>
              <a:gd name="T27" fmla="*/ 2320926 h 1489"/>
              <a:gd name="T28" fmla="*/ 3021012 w 1909"/>
              <a:gd name="T29" fmla="*/ 2154238 h 1489"/>
              <a:gd name="T30" fmla="*/ 2787650 w 1909"/>
              <a:gd name="T31" fmla="*/ 1863726 h 1489"/>
              <a:gd name="T32" fmla="*/ 2720975 w 1909"/>
              <a:gd name="T33" fmla="*/ 1444625 h 1489"/>
              <a:gd name="T34" fmla="*/ 2597150 w 1909"/>
              <a:gd name="T35" fmla="*/ 1244600 h 1489"/>
              <a:gd name="T36" fmla="*/ 2954337 w 1909"/>
              <a:gd name="T37" fmla="*/ 1316038 h 1489"/>
              <a:gd name="T38" fmla="*/ 2744787 w 1909"/>
              <a:gd name="T39" fmla="*/ 1168400 h 1489"/>
              <a:gd name="T40" fmla="*/ 2520950 w 1909"/>
              <a:gd name="T41" fmla="*/ 1187450 h 1489"/>
              <a:gd name="T42" fmla="*/ 2254250 w 1909"/>
              <a:gd name="T43" fmla="*/ 1177925 h 1489"/>
              <a:gd name="T44" fmla="*/ 2239962 w 1909"/>
              <a:gd name="T45" fmla="*/ 1006475 h 1489"/>
              <a:gd name="T46" fmla="*/ 2241550 w 1909"/>
              <a:gd name="T47" fmla="*/ 950913 h 1489"/>
              <a:gd name="T48" fmla="*/ 2413000 w 1909"/>
              <a:gd name="T49" fmla="*/ 804863 h 1489"/>
              <a:gd name="T50" fmla="*/ 2492375 w 1909"/>
              <a:gd name="T51" fmla="*/ 392113 h 1489"/>
              <a:gd name="T52" fmla="*/ 2678112 w 1909"/>
              <a:gd name="T53" fmla="*/ 53975 h 1489"/>
              <a:gd name="T54" fmla="*/ 2420937 w 1909"/>
              <a:gd name="T55" fmla="*/ 139700 h 1489"/>
              <a:gd name="T56" fmla="*/ 2301875 w 1909"/>
              <a:gd name="T57" fmla="*/ 153988 h 1489"/>
              <a:gd name="T58" fmla="*/ 2192337 w 1909"/>
              <a:gd name="T59" fmla="*/ 53975 h 1489"/>
              <a:gd name="T60" fmla="*/ 1749425 w 1909"/>
              <a:gd name="T61" fmla="*/ 306388 h 1489"/>
              <a:gd name="T62" fmla="*/ 1420812 w 1909"/>
              <a:gd name="T63" fmla="*/ 630238 h 1489"/>
              <a:gd name="T64" fmla="*/ 1368425 w 1909"/>
              <a:gd name="T65" fmla="*/ 901700 h 1489"/>
              <a:gd name="T66" fmla="*/ 1568450 w 1909"/>
              <a:gd name="T67" fmla="*/ 1106488 h 1489"/>
              <a:gd name="T68" fmla="*/ 1427162 w 1909"/>
              <a:gd name="T69" fmla="*/ 1171575 h 1489"/>
              <a:gd name="T70" fmla="*/ 1049337 w 1909"/>
              <a:gd name="T71" fmla="*/ 1135063 h 1489"/>
              <a:gd name="T72" fmla="*/ 835025 w 1909"/>
              <a:gd name="T73" fmla="*/ 711200 h 1489"/>
              <a:gd name="T74" fmla="*/ 425450 w 1909"/>
              <a:gd name="T75" fmla="*/ 415925 h 1489"/>
              <a:gd name="T76" fmla="*/ 273050 w 1909"/>
              <a:gd name="T77" fmla="*/ 492125 h 1489"/>
              <a:gd name="T78" fmla="*/ 273050 w 1909"/>
              <a:gd name="T79" fmla="*/ 720725 h 1489"/>
              <a:gd name="T80" fmla="*/ 44450 w 1909"/>
              <a:gd name="T81" fmla="*/ 873125 h 1489"/>
              <a:gd name="T82" fmla="*/ 53975 w 1909"/>
              <a:gd name="T83" fmla="*/ 1058863 h 1489"/>
              <a:gd name="T84" fmla="*/ 130175 w 1909"/>
              <a:gd name="T85" fmla="*/ 1177925 h 148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909"/>
              <a:gd name="T130" fmla="*/ 0 h 1489"/>
              <a:gd name="T131" fmla="*/ 1909 w 1909"/>
              <a:gd name="T132" fmla="*/ 1489 h 148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909" h="1489">
                <a:moveTo>
                  <a:pt x="76" y="742"/>
                </a:moveTo>
                <a:cubicBezTo>
                  <a:pt x="112" y="750"/>
                  <a:pt x="228" y="767"/>
                  <a:pt x="295" y="790"/>
                </a:cubicBezTo>
                <a:cubicBezTo>
                  <a:pt x="362" y="813"/>
                  <a:pt x="417" y="840"/>
                  <a:pt x="481" y="883"/>
                </a:cubicBezTo>
                <a:cubicBezTo>
                  <a:pt x="545" y="926"/>
                  <a:pt x="627" y="1003"/>
                  <a:pt x="679" y="1051"/>
                </a:cubicBezTo>
                <a:cubicBezTo>
                  <a:pt x="731" y="1099"/>
                  <a:pt x="779" y="1132"/>
                  <a:pt x="796" y="1174"/>
                </a:cubicBezTo>
                <a:cubicBezTo>
                  <a:pt x="813" y="1216"/>
                  <a:pt x="797" y="1271"/>
                  <a:pt x="782" y="1305"/>
                </a:cubicBezTo>
                <a:cubicBezTo>
                  <a:pt x="767" y="1339"/>
                  <a:pt x="725" y="1352"/>
                  <a:pt x="703" y="1378"/>
                </a:cubicBezTo>
                <a:cubicBezTo>
                  <a:pt x="681" y="1404"/>
                  <a:pt x="648" y="1447"/>
                  <a:pt x="652" y="1462"/>
                </a:cubicBezTo>
                <a:cubicBezTo>
                  <a:pt x="656" y="1477"/>
                  <a:pt x="706" y="1468"/>
                  <a:pt x="730" y="1471"/>
                </a:cubicBezTo>
                <a:cubicBezTo>
                  <a:pt x="754" y="1474"/>
                  <a:pt x="776" y="1474"/>
                  <a:pt x="799" y="1477"/>
                </a:cubicBezTo>
                <a:cubicBezTo>
                  <a:pt x="822" y="1480"/>
                  <a:pt x="842" y="1489"/>
                  <a:pt x="865" y="1486"/>
                </a:cubicBezTo>
                <a:cubicBezTo>
                  <a:pt x="888" y="1483"/>
                  <a:pt x="910" y="1476"/>
                  <a:pt x="937" y="1459"/>
                </a:cubicBezTo>
                <a:cubicBezTo>
                  <a:pt x="964" y="1442"/>
                  <a:pt x="1007" y="1414"/>
                  <a:pt x="1030" y="1384"/>
                </a:cubicBezTo>
                <a:cubicBezTo>
                  <a:pt x="1053" y="1354"/>
                  <a:pt x="1060" y="1310"/>
                  <a:pt x="1075" y="1276"/>
                </a:cubicBezTo>
                <a:cubicBezTo>
                  <a:pt x="1090" y="1242"/>
                  <a:pt x="1084" y="1207"/>
                  <a:pt x="1117" y="1177"/>
                </a:cubicBezTo>
                <a:cubicBezTo>
                  <a:pt x="1150" y="1147"/>
                  <a:pt x="1220" y="1123"/>
                  <a:pt x="1273" y="1096"/>
                </a:cubicBezTo>
                <a:cubicBezTo>
                  <a:pt x="1326" y="1069"/>
                  <a:pt x="1406" y="1023"/>
                  <a:pt x="1438" y="1012"/>
                </a:cubicBezTo>
                <a:cubicBezTo>
                  <a:pt x="1470" y="1001"/>
                  <a:pt x="1462" y="1013"/>
                  <a:pt x="1468" y="1030"/>
                </a:cubicBezTo>
                <a:cubicBezTo>
                  <a:pt x="1474" y="1047"/>
                  <a:pt x="1472" y="1084"/>
                  <a:pt x="1474" y="1114"/>
                </a:cubicBezTo>
                <a:cubicBezTo>
                  <a:pt x="1476" y="1144"/>
                  <a:pt x="1460" y="1185"/>
                  <a:pt x="1477" y="1210"/>
                </a:cubicBezTo>
                <a:cubicBezTo>
                  <a:pt x="1494" y="1235"/>
                  <a:pt x="1550" y="1242"/>
                  <a:pt x="1579" y="1267"/>
                </a:cubicBezTo>
                <a:cubicBezTo>
                  <a:pt x="1608" y="1292"/>
                  <a:pt x="1648" y="1335"/>
                  <a:pt x="1651" y="1360"/>
                </a:cubicBezTo>
                <a:cubicBezTo>
                  <a:pt x="1654" y="1385"/>
                  <a:pt x="1610" y="1400"/>
                  <a:pt x="1597" y="1417"/>
                </a:cubicBezTo>
                <a:cubicBezTo>
                  <a:pt x="1584" y="1434"/>
                  <a:pt x="1568" y="1455"/>
                  <a:pt x="1570" y="1462"/>
                </a:cubicBezTo>
                <a:cubicBezTo>
                  <a:pt x="1572" y="1469"/>
                  <a:pt x="1590" y="1462"/>
                  <a:pt x="1612" y="1462"/>
                </a:cubicBezTo>
                <a:cubicBezTo>
                  <a:pt x="1634" y="1462"/>
                  <a:pt x="1672" y="1462"/>
                  <a:pt x="1702" y="1465"/>
                </a:cubicBezTo>
                <a:cubicBezTo>
                  <a:pt x="1732" y="1468"/>
                  <a:pt x="1767" y="1480"/>
                  <a:pt x="1792" y="1480"/>
                </a:cubicBezTo>
                <a:cubicBezTo>
                  <a:pt x="1817" y="1480"/>
                  <a:pt x="1839" y="1469"/>
                  <a:pt x="1852" y="1462"/>
                </a:cubicBezTo>
                <a:cubicBezTo>
                  <a:pt x="1865" y="1455"/>
                  <a:pt x="1865" y="1455"/>
                  <a:pt x="1873" y="1438"/>
                </a:cubicBezTo>
                <a:cubicBezTo>
                  <a:pt x="1881" y="1421"/>
                  <a:pt x="1909" y="1375"/>
                  <a:pt x="1903" y="1357"/>
                </a:cubicBezTo>
                <a:cubicBezTo>
                  <a:pt x="1897" y="1339"/>
                  <a:pt x="1861" y="1357"/>
                  <a:pt x="1837" y="1327"/>
                </a:cubicBezTo>
                <a:cubicBezTo>
                  <a:pt x="1813" y="1297"/>
                  <a:pt x="1775" y="1232"/>
                  <a:pt x="1756" y="1174"/>
                </a:cubicBezTo>
                <a:cubicBezTo>
                  <a:pt x="1737" y="1116"/>
                  <a:pt x="1733" y="1023"/>
                  <a:pt x="1726" y="979"/>
                </a:cubicBezTo>
                <a:cubicBezTo>
                  <a:pt x="1719" y="935"/>
                  <a:pt x="1723" y="934"/>
                  <a:pt x="1714" y="910"/>
                </a:cubicBezTo>
                <a:cubicBezTo>
                  <a:pt x="1705" y="886"/>
                  <a:pt x="1682" y="853"/>
                  <a:pt x="1669" y="832"/>
                </a:cubicBezTo>
                <a:cubicBezTo>
                  <a:pt x="1656" y="811"/>
                  <a:pt x="1620" y="788"/>
                  <a:pt x="1636" y="784"/>
                </a:cubicBezTo>
                <a:cubicBezTo>
                  <a:pt x="1652" y="780"/>
                  <a:pt x="1731" y="798"/>
                  <a:pt x="1768" y="805"/>
                </a:cubicBezTo>
                <a:cubicBezTo>
                  <a:pt x="1805" y="812"/>
                  <a:pt x="1852" y="834"/>
                  <a:pt x="1861" y="829"/>
                </a:cubicBezTo>
                <a:cubicBezTo>
                  <a:pt x="1870" y="824"/>
                  <a:pt x="1847" y="788"/>
                  <a:pt x="1825" y="772"/>
                </a:cubicBezTo>
                <a:cubicBezTo>
                  <a:pt x="1803" y="756"/>
                  <a:pt x="1755" y="742"/>
                  <a:pt x="1729" y="736"/>
                </a:cubicBezTo>
                <a:cubicBezTo>
                  <a:pt x="1703" y="730"/>
                  <a:pt x="1689" y="734"/>
                  <a:pt x="1666" y="736"/>
                </a:cubicBezTo>
                <a:cubicBezTo>
                  <a:pt x="1643" y="738"/>
                  <a:pt x="1619" y="748"/>
                  <a:pt x="1588" y="748"/>
                </a:cubicBezTo>
                <a:cubicBezTo>
                  <a:pt x="1557" y="748"/>
                  <a:pt x="1508" y="734"/>
                  <a:pt x="1480" y="733"/>
                </a:cubicBezTo>
                <a:cubicBezTo>
                  <a:pt x="1452" y="732"/>
                  <a:pt x="1430" y="747"/>
                  <a:pt x="1420" y="742"/>
                </a:cubicBezTo>
                <a:cubicBezTo>
                  <a:pt x="1410" y="737"/>
                  <a:pt x="1422" y="721"/>
                  <a:pt x="1420" y="703"/>
                </a:cubicBezTo>
                <a:cubicBezTo>
                  <a:pt x="1418" y="685"/>
                  <a:pt x="1415" y="651"/>
                  <a:pt x="1411" y="634"/>
                </a:cubicBezTo>
                <a:cubicBezTo>
                  <a:pt x="1407" y="617"/>
                  <a:pt x="1393" y="607"/>
                  <a:pt x="1393" y="601"/>
                </a:cubicBezTo>
                <a:cubicBezTo>
                  <a:pt x="1393" y="595"/>
                  <a:pt x="1398" y="605"/>
                  <a:pt x="1412" y="599"/>
                </a:cubicBezTo>
                <a:cubicBezTo>
                  <a:pt x="1426" y="593"/>
                  <a:pt x="1458" y="581"/>
                  <a:pt x="1476" y="566"/>
                </a:cubicBezTo>
                <a:cubicBezTo>
                  <a:pt x="1494" y="551"/>
                  <a:pt x="1507" y="537"/>
                  <a:pt x="1520" y="507"/>
                </a:cubicBezTo>
                <a:cubicBezTo>
                  <a:pt x="1533" y="477"/>
                  <a:pt x="1544" y="431"/>
                  <a:pt x="1552" y="388"/>
                </a:cubicBezTo>
                <a:cubicBezTo>
                  <a:pt x="1560" y="345"/>
                  <a:pt x="1561" y="290"/>
                  <a:pt x="1570" y="247"/>
                </a:cubicBezTo>
                <a:cubicBezTo>
                  <a:pt x="1579" y="204"/>
                  <a:pt x="1590" y="162"/>
                  <a:pt x="1609" y="127"/>
                </a:cubicBezTo>
                <a:cubicBezTo>
                  <a:pt x="1628" y="92"/>
                  <a:pt x="1691" y="42"/>
                  <a:pt x="1687" y="34"/>
                </a:cubicBezTo>
                <a:cubicBezTo>
                  <a:pt x="1683" y="26"/>
                  <a:pt x="1612" y="67"/>
                  <a:pt x="1585" y="76"/>
                </a:cubicBezTo>
                <a:cubicBezTo>
                  <a:pt x="1558" y="85"/>
                  <a:pt x="1547" y="81"/>
                  <a:pt x="1525" y="88"/>
                </a:cubicBezTo>
                <a:cubicBezTo>
                  <a:pt x="1503" y="95"/>
                  <a:pt x="1462" y="117"/>
                  <a:pt x="1450" y="118"/>
                </a:cubicBezTo>
                <a:cubicBezTo>
                  <a:pt x="1438" y="119"/>
                  <a:pt x="1437" y="115"/>
                  <a:pt x="1450" y="97"/>
                </a:cubicBezTo>
                <a:cubicBezTo>
                  <a:pt x="1463" y="79"/>
                  <a:pt x="1539" y="20"/>
                  <a:pt x="1528" y="10"/>
                </a:cubicBezTo>
                <a:cubicBezTo>
                  <a:pt x="1517" y="0"/>
                  <a:pt x="1428" y="20"/>
                  <a:pt x="1381" y="34"/>
                </a:cubicBezTo>
                <a:cubicBezTo>
                  <a:pt x="1334" y="48"/>
                  <a:pt x="1289" y="71"/>
                  <a:pt x="1243" y="97"/>
                </a:cubicBezTo>
                <a:cubicBezTo>
                  <a:pt x="1197" y="123"/>
                  <a:pt x="1146" y="155"/>
                  <a:pt x="1102" y="193"/>
                </a:cubicBezTo>
                <a:cubicBezTo>
                  <a:pt x="1058" y="231"/>
                  <a:pt x="1014" y="288"/>
                  <a:pt x="979" y="322"/>
                </a:cubicBezTo>
                <a:cubicBezTo>
                  <a:pt x="944" y="356"/>
                  <a:pt x="926" y="375"/>
                  <a:pt x="895" y="397"/>
                </a:cubicBezTo>
                <a:cubicBezTo>
                  <a:pt x="864" y="419"/>
                  <a:pt x="801" y="426"/>
                  <a:pt x="796" y="454"/>
                </a:cubicBezTo>
                <a:cubicBezTo>
                  <a:pt x="791" y="482"/>
                  <a:pt x="838" y="536"/>
                  <a:pt x="862" y="568"/>
                </a:cubicBezTo>
                <a:cubicBezTo>
                  <a:pt x="886" y="600"/>
                  <a:pt x="919" y="624"/>
                  <a:pt x="940" y="646"/>
                </a:cubicBezTo>
                <a:cubicBezTo>
                  <a:pt x="961" y="668"/>
                  <a:pt x="980" y="681"/>
                  <a:pt x="988" y="697"/>
                </a:cubicBezTo>
                <a:cubicBezTo>
                  <a:pt x="996" y="713"/>
                  <a:pt x="1003" y="735"/>
                  <a:pt x="988" y="742"/>
                </a:cubicBezTo>
                <a:cubicBezTo>
                  <a:pt x="973" y="749"/>
                  <a:pt x="931" y="736"/>
                  <a:pt x="899" y="738"/>
                </a:cubicBezTo>
                <a:cubicBezTo>
                  <a:pt x="867" y="740"/>
                  <a:pt x="836" y="761"/>
                  <a:pt x="796" y="757"/>
                </a:cubicBezTo>
                <a:cubicBezTo>
                  <a:pt x="756" y="753"/>
                  <a:pt x="700" y="744"/>
                  <a:pt x="661" y="715"/>
                </a:cubicBezTo>
                <a:cubicBezTo>
                  <a:pt x="622" y="686"/>
                  <a:pt x="584" y="630"/>
                  <a:pt x="562" y="586"/>
                </a:cubicBezTo>
                <a:cubicBezTo>
                  <a:pt x="540" y="542"/>
                  <a:pt x="559" y="486"/>
                  <a:pt x="526" y="448"/>
                </a:cubicBezTo>
                <a:cubicBezTo>
                  <a:pt x="493" y="410"/>
                  <a:pt x="407" y="389"/>
                  <a:pt x="364" y="358"/>
                </a:cubicBezTo>
                <a:cubicBezTo>
                  <a:pt x="321" y="327"/>
                  <a:pt x="284" y="262"/>
                  <a:pt x="268" y="262"/>
                </a:cubicBezTo>
                <a:cubicBezTo>
                  <a:pt x="252" y="262"/>
                  <a:pt x="284" y="350"/>
                  <a:pt x="268" y="358"/>
                </a:cubicBezTo>
                <a:cubicBezTo>
                  <a:pt x="252" y="366"/>
                  <a:pt x="187" y="312"/>
                  <a:pt x="172" y="310"/>
                </a:cubicBezTo>
                <a:cubicBezTo>
                  <a:pt x="157" y="308"/>
                  <a:pt x="178" y="319"/>
                  <a:pt x="178" y="343"/>
                </a:cubicBezTo>
                <a:cubicBezTo>
                  <a:pt x="178" y="367"/>
                  <a:pt x="183" y="428"/>
                  <a:pt x="172" y="454"/>
                </a:cubicBezTo>
                <a:cubicBezTo>
                  <a:pt x="161" y="480"/>
                  <a:pt x="136" y="486"/>
                  <a:pt x="112" y="502"/>
                </a:cubicBezTo>
                <a:cubicBezTo>
                  <a:pt x="88" y="518"/>
                  <a:pt x="46" y="535"/>
                  <a:pt x="28" y="550"/>
                </a:cubicBezTo>
                <a:cubicBezTo>
                  <a:pt x="10" y="565"/>
                  <a:pt x="0" y="576"/>
                  <a:pt x="1" y="595"/>
                </a:cubicBezTo>
                <a:cubicBezTo>
                  <a:pt x="2" y="614"/>
                  <a:pt x="23" y="648"/>
                  <a:pt x="34" y="667"/>
                </a:cubicBezTo>
                <a:cubicBezTo>
                  <a:pt x="45" y="686"/>
                  <a:pt x="59" y="700"/>
                  <a:pt x="67" y="712"/>
                </a:cubicBezTo>
                <a:cubicBezTo>
                  <a:pt x="75" y="724"/>
                  <a:pt x="73" y="737"/>
                  <a:pt x="82" y="742"/>
                </a:cubicBezTo>
                <a:cubicBezTo>
                  <a:pt x="91" y="747"/>
                  <a:pt x="115" y="742"/>
                  <a:pt x="124" y="742"/>
                </a:cubicBezTo>
              </a:path>
            </a:pathLst>
          </a:custGeom>
          <a:solidFill>
            <a:srgbClr val="FFFF00">
              <a:alpha val="67842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61915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31666 -0.02222 L -0.575 0 " pathEditMode="relative" rAng="0" ptsTypes="AAA">
                                      <p:cBhvr>
                                        <p:cTn id="11" dur="1000" fill="hold"/>
                                        <p:tgtEl>
                                          <p:spTgt spid="83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26" grpId="0" animBg="1"/>
      <p:bldP spid="83662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31237"/>
            <a:ext cx="8507288" cy="521497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altLang="ru-RU" sz="2800" b="1" dirty="0"/>
              <a:t>Установить что такое параллельный </a:t>
            </a:r>
            <a:r>
              <a:rPr lang="ru-RU" altLang="ru-RU" sz="2800" b="1" dirty="0" smtClean="0"/>
              <a:t>перенос; </a:t>
            </a:r>
          </a:p>
          <a:p>
            <a:pPr>
              <a:spcAft>
                <a:spcPts val="600"/>
              </a:spcAft>
            </a:pPr>
            <a:r>
              <a:rPr lang="ru-RU" altLang="ru-RU" sz="2800" b="1" dirty="0" smtClean="0"/>
              <a:t>Сформулировать свойства параллельного переноса;</a:t>
            </a:r>
          </a:p>
          <a:p>
            <a:pPr>
              <a:spcAft>
                <a:spcPts val="600"/>
              </a:spcAft>
            </a:pPr>
            <a:r>
              <a:rPr lang="ru-RU" altLang="ru-RU" sz="2800" b="1" dirty="0" smtClean="0"/>
              <a:t>Учиться </a:t>
            </a:r>
            <a:r>
              <a:rPr lang="ru-RU" altLang="ru-RU" sz="2800" b="1" dirty="0"/>
              <a:t>выполнять параллельный </a:t>
            </a:r>
            <a:r>
              <a:rPr lang="ru-RU" altLang="ru-RU" sz="2800" b="1" dirty="0" smtClean="0"/>
              <a:t>перенос геометрических фигур.</a:t>
            </a:r>
            <a:endParaRPr lang="ru-RU" altLang="ru-RU" sz="2800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урока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59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31237"/>
            <a:ext cx="8507288" cy="521497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1. Какие прямые называются параллельными?</a:t>
            </a:r>
          </a:p>
          <a:p>
            <a:pPr marL="0" indent="0">
              <a:buNone/>
            </a:pPr>
            <a:r>
              <a:rPr lang="ru-RU" sz="2800" dirty="0"/>
              <a:t>2. Признак параллелограмма. </a:t>
            </a:r>
          </a:p>
          <a:p>
            <a:pPr marL="0" indent="0">
              <a:buNone/>
            </a:pPr>
            <a:r>
              <a:rPr lang="ru-RU" sz="2800" dirty="0"/>
              <a:t>3. Свойство сторон параллелограмма. </a:t>
            </a:r>
          </a:p>
          <a:p>
            <a:pPr marL="0" indent="0">
              <a:buNone/>
            </a:pPr>
            <a:r>
              <a:rPr lang="ru-RU" sz="2800" dirty="0"/>
              <a:t>4. Что такое вектор</a:t>
            </a:r>
            <a:r>
              <a:rPr lang="ru-RU" sz="2800" dirty="0" smtClean="0"/>
              <a:t>?</a:t>
            </a:r>
          </a:p>
          <a:p>
            <a:pPr marL="0" indent="0">
              <a:buNone/>
            </a:pPr>
            <a:r>
              <a:rPr lang="ru-RU" sz="2800" dirty="0" smtClean="0"/>
              <a:t>5. Какие векторы называют равными?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6. </a:t>
            </a:r>
            <a:r>
              <a:rPr lang="ru-RU" sz="2800" dirty="0"/>
              <a:t>Что такое движение</a:t>
            </a:r>
            <a:r>
              <a:rPr lang="ru-RU" sz="2800" dirty="0" smtClean="0"/>
              <a:t>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594" name="Rectangle 2"/>
          <p:cNvSpPr>
            <a:spLocks noGrp="1" noChangeArrowheads="1"/>
          </p:cNvSpPr>
          <p:nvPr>
            <p:ph idx="1"/>
          </p:nvPr>
        </p:nvSpPr>
        <p:spPr>
          <a:xfrm>
            <a:off x="0" y="1340768"/>
            <a:ext cx="9144000" cy="60452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latin typeface="Times New Roman" pitchFamily="18" charset="0"/>
              </a:rPr>
              <a:t>Чтобы задать параллельный перенос</a:t>
            </a:r>
          </a:p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latin typeface="Times New Roman" pitchFamily="18" charset="0"/>
              </a:rPr>
              <a:t> </a:t>
            </a:r>
          </a:p>
          <a:p>
            <a:pPr algn="just" eaLnBrk="1" hangingPunct="1">
              <a:buFontTx/>
              <a:buNone/>
              <a:defRPr/>
            </a:pPr>
            <a:r>
              <a:rPr lang="ru-RU" b="1" dirty="0" smtClean="0">
                <a:latin typeface="Times New Roman" pitchFamily="18" charset="0"/>
              </a:rPr>
              <a:t>                                                         1) направление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latin typeface="Times New Roman" pitchFamily="18" charset="0"/>
              </a:rPr>
              <a:t>        достаточно указать 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latin typeface="Times New Roman" pitchFamily="18" charset="0"/>
              </a:rPr>
              <a:t>                                                         2) расстояние</a:t>
            </a:r>
          </a:p>
        </p:txBody>
      </p:sp>
      <p:sp>
        <p:nvSpPr>
          <p:cNvPr id="1518599" name="Line 7"/>
          <p:cNvSpPr>
            <a:spLocks noChangeShapeType="1"/>
          </p:cNvSpPr>
          <p:nvPr/>
        </p:nvSpPr>
        <p:spPr bwMode="auto">
          <a:xfrm flipV="1">
            <a:off x="4635033" y="2780928"/>
            <a:ext cx="1066800" cy="5715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518600" name="Line 8"/>
          <p:cNvSpPr>
            <a:spLocks noChangeShapeType="1"/>
          </p:cNvSpPr>
          <p:nvPr/>
        </p:nvSpPr>
        <p:spPr bwMode="auto">
          <a:xfrm>
            <a:off x="4635033" y="3573016"/>
            <a:ext cx="1130300" cy="5588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8599" grpId="0" animBg="1"/>
      <p:bldP spid="15186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12888" y="0"/>
            <a:ext cx="73279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Параллельный перенос</a:t>
            </a: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1042988" y="2565400"/>
            <a:ext cx="1152525" cy="143986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6325" name="AutoShape 5"/>
          <p:cNvSpPr>
            <a:spLocks noChangeArrowheads="1"/>
          </p:cNvSpPr>
          <p:nvPr/>
        </p:nvSpPr>
        <p:spPr bwMode="auto">
          <a:xfrm>
            <a:off x="3276600" y="2552700"/>
            <a:ext cx="1152525" cy="143986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336335" name="Group 15"/>
          <p:cNvGrpSpPr>
            <a:grpSpLocks/>
          </p:cNvGrpSpPr>
          <p:nvPr/>
        </p:nvGrpSpPr>
        <p:grpSpPr bwMode="auto">
          <a:xfrm>
            <a:off x="954088" y="5099050"/>
            <a:ext cx="2971800" cy="192088"/>
            <a:chOff x="569" y="3228"/>
            <a:chExt cx="1592" cy="105"/>
          </a:xfrm>
        </p:grpSpPr>
        <p:sp>
          <p:nvSpPr>
            <p:cNvPr id="69663" name="Line 16"/>
            <p:cNvSpPr>
              <a:spLocks noChangeShapeType="1"/>
            </p:cNvSpPr>
            <p:nvPr/>
          </p:nvSpPr>
          <p:spPr bwMode="auto">
            <a:xfrm flipV="1">
              <a:off x="587" y="3249"/>
              <a:ext cx="1546" cy="6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664" name="Oval 17"/>
            <p:cNvSpPr>
              <a:spLocks noChangeArrowheads="1"/>
            </p:cNvSpPr>
            <p:nvPr/>
          </p:nvSpPr>
          <p:spPr bwMode="auto">
            <a:xfrm flipV="1">
              <a:off x="2116" y="3228"/>
              <a:ext cx="45" cy="45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665" name="Oval 18"/>
            <p:cNvSpPr>
              <a:spLocks noChangeArrowheads="1"/>
            </p:cNvSpPr>
            <p:nvPr/>
          </p:nvSpPr>
          <p:spPr bwMode="auto">
            <a:xfrm flipV="1">
              <a:off x="569" y="3288"/>
              <a:ext cx="45" cy="45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69639" name="Text Box 21"/>
          <p:cNvSpPr txBox="1">
            <a:spLocks noChangeArrowheads="1"/>
          </p:cNvSpPr>
          <p:nvPr/>
        </p:nvSpPr>
        <p:spPr bwMode="auto">
          <a:xfrm>
            <a:off x="735013" y="4689475"/>
            <a:ext cx="455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altLang="ru-RU" sz="3200" b="1" i="1"/>
              <a:t>А</a:t>
            </a:r>
          </a:p>
        </p:txBody>
      </p:sp>
      <p:sp>
        <p:nvSpPr>
          <p:cNvPr id="69640" name="Text Box 22"/>
          <p:cNvSpPr txBox="1">
            <a:spLocks noChangeArrowheads="1"/>
          </p:cNvSpPr>
          <p:nvPr/>
        </p:nvSpPr>
        <p:spPr bwMode="auto">
          <a:xfrm>
            <a:off x="3763963" y="460851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altLang="ru-RU" sz="3200" b="1" i="1"/>
              <a:t>В</a:t>
            </a:r>
          </a:p>
        </p:txBody>
      </p:sp>
      <p:sp>
        <p:nvSpPr>
          <p:cNvPr id="69641" name="Text Box 23"/>
          <p:cNvSpPr txBox="1">
            <a:spLocks noChangeArrowheads="1"/>
          </p:cNvSpPr>
          <p:nvPr/>
        </p:nvSpPr>
        <p:spPr bwMode="auto">
          <a:xfrm>
            <a:off x="592138" y="6035675"/>
            <a:ext cx="455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altLang="ru-RU" sz="3200" b="1" i="1"/>
              <a:t>С</a:t>
            </a:r>
          </a:p>
        </p:txBody>
      </p:sp>
      <p:sp>
        <p:nvSpPr>
          <p:cNvPr id="69642" name="Text Box 24"/>
          <p:cNvSpPr txBox="1">
            <a:spLocks noChangeArrowheads="1"/>
          </p:cNvSpPr>
          <p:nvPr/>
        </p:nvSpPr>
        <p:spPr bwMode="auto">
          <a:xfrm>
            <a:off x="3700463" y="5875338"/>
            <a:ext cx="477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ru-RU" sz="3200" b="1" i="1"/>
              <a:t>D</a:t>
            </a:r>
            <a:endParaRPr lang="ru-RU" altLang="ru-RU" sz="3200" b="1" i="1"/>
          </a:p>
        </p:txBody>
      </p:sp>
      <p:sp>
        <p:nvSpPr>
          <p:cNvPr id="69643" name="Text Box 27"/>
          <p:cNvSpPr txBox="1">
            <a:spLocks noChangeArrowheads="1"/>
          </p:cNvSpPr>
          <p:nvPr/>
        </p:nvSpPr>
        <p:spPr bwMode="auto">
          <a:xfrm>
            <a:off x="1184275" y="6338888"/>
            <a:ext cx="20939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ru-RU" sz="2800" b="1" i="1"/>
              <a:t>AB </a:t>
            </a:r>
            <a:r>
              <a:rPr lang="ru-RU" altLang="ru-RU" sz="2800" b="1" i="1"/>
              <a:t>= </a:t>
            </a:r>
            <a:r>
              <a:rPr lang="en-US" altLang="ru-RU" sz="2800" b="1" i="1"/>
              <a:t>CD</a:t>
            </a:r>
            <a:r>
              <a:rPr lang="ru-RU" altLang="ru-RU" sz="2800" b="1" i="1"/>
              <a:t>,</a:t>
            </a:r>
          </a:p>
        </p:txBody>
      </p:sp>
      <p:sp>
        <p:nvSpPr>
          <p:cNvPr id="69644" name="Text Box 30"/>
          <p:cNvSpPr txBox="1">
            <a:spLocks noChangeArrowheads="1"/>
          </p:cNvSpPr>
          <p:nvPr/>
        </p:nvSpPr>
        <p:spPr bwMode="auto">
          <a:xfrm>
            <a:off x="2949575" y="6338888"/>
            <a:ext cx="1814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ru-RU" sz="2800" b="1" i="1"/>
              <a:t>AB </a:t>
            </a:r>
            <a:r>
              <a:rPr lang="ru-RU" altLang="ru-RU" sz="2800" b="1" i="1"/>
              <a:t> </a:t>
            </a:r>
            <a:r>
              <a:rPr lang="he-IL" altLang="ru-RU" sz="2800" b="1" i="1">
                <a:cs typeface="Tahoma" pitchFamily="34" charset="0"/>
              </a:rPr>
              <a:t>׀׀</a:t>
            </a:r>
            <a:r>
              <a:rPr lang="ru-RU" altLang="ru-RU" sz="2800" b="1" i="1">
                <a:cs typeface="Tahoma" pitchFamily="34" charset="0"/>
              </a:rPr>
              <a:t> </a:t>
            </a:r>
            <a:r>
              <a:rPr lang="en-US" altLang="ru-RU" sz="2800" b="1" i="1"/>
              <a:t>CD</a:t>
            </a:r>
            <a:r>
              <a:rPr lang="en-US" altLang="ru-RU" sz="1800" i="1">
                <a:latin typeface="Tahoma" pitchFamily="34" charset="0"/>
              </a:rPr>
              <a:t> </a:t>
            </a:r>
            <a:endParaRPr lang="ru-RU" altLang="ru-RU" sz="1800" i="1">
              <a:latin typeface="Tahoma" pitchFamily="34" charset="0"/>
            </a:endParaRPr>
          </a:p>
        </p:txBody>
      </p:sp>
      <p:sp>
        <p:nvSpPr>
          <p:cNvPr id="1336351" name="Tree"/>
          <p:cNvSpPr>
            <a:spLocks noEditPoints="1" noChangeArrowheads="1"/>
          </p:cNvSpPr>
          <p:nvPr/>
        </p:nvSpPr>
        <p:spPr bwMode="auto">
          <a:xfrm>
            <a:off x="5292725" y="2625725"/>
            <a:ext cx="1809750" cy="1809750"/>
          </a:xfrm>
          <a:custGeom>
            <a:avLst/>
            <a:gdLst>
              <a:gd name="T0" fmla="*/ 75814701 w 21600"/>
              <a:gd name="T1" fmla="*/ 0 h 21600"/>
              <a:gd name="T2" fmla="*/ 43319718 w 21600"/>
              <a:gd name="T3" fmla="*/ 44225263 h 21600"/>
              <a:gd name="T4" fmla="*/ 21663378 w 21600"/>
              <a:gd name="T5" fmla="*/ 88450526 h 21600"/>
              <a:gd name="T6" fmla="*/ 0 w 21600"/>
              <a:gd name="T7" fmla="*/ 132675705 h 21600"/>
              <a:gd name="T8" fmla="*/ 108309683 w 21600"/>
              <a:gd name="T9" fmla="*/ 44225263 h 21600"/>
              <a:gd name="T10" fmla="*/ 129966023 w 21600"/>
              <a:gd name="T11" fmla="*/ 88450526 h 21600"/>
              <a:gd name="T12" fmla="*/ 151629401 w 21600"/>
              <a:gd name="T13" fmla="*/ 132675705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9646" name="Tree"/>
          <p:cNvSpPr>
            <a:spLocks noEditPoints="1" noChangeArrowheads="1"/>
          </p:cNvSpPr>
          <p:nvPr/>
        </p:nvSpPr>
        <p:spPr bwMode="auto">
          <a:xfrm>
            <a:off x="7121525" y="4467225"/>
            <a:ext cx="1809750" cy="1809750"/>
          </a:xfrm>
          <a:custGeom>
            <a:avLst/>
            <a:gdLst>
              <a:gd name="T0" fmla="*/ 75814701 w 21600"/>
              <a:gd name="T1" fmla="*/ 0 h 21600"/>
              <a:gd name="T2" fmla="*/ 43319718 w 21600"/>
              <a:gd name="T3" fmla="*/ 44225263 h 21600"/>
              <a:gd name="T4" fmla="*/ 21663378 w 21600"/>
              <a:gd name="T5" fmla="*/ 88450526 h 21600"/>
              <a:gd name="T6" fmla="*/ 0 w 21600"/>
              <a:gd name="T7" fmla="*/ 132675705 h 21600"/>
              <a:gd name="T8" fmla="*/ 108309683 w 21600"/>
              <a:gd name="T9" fmla="*/ 44225263 h 21600"/>
              <a:gd name="T10" fmla="*/ 129966023 w 21600"/>
              <a:gd name="T11" fmla="*/ 88450526 h 21600"/>
              <a:gd name="T12" fmla="*/ 151629401 w 21600"/>
              <a:gd name="T13" fmla="*/ 132675705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9647" name="Line 33"/>
          <p:cNvSpPr>
            <a:spLocks noChangeShapeType="1"/>
          </p:cNvSpPr>
          <p:nvPr/>
        </p:nvSpPr>
        <p:spPr bwMode="auto">
          <a:xfrm flipH="1">
            <a:off x="1587500" y="2565400"/>
            <a:ext cx="2235200" cy="12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48" name="Line 34"/>
          <p:cNvSpPr>
            <a:spLocks noChangeShapeType="1"/>
          </p:cNvSpPr>
          <p:nvPr/>
        </p:nvSpPr>
        <p:spPr bwMode="auto">
          <a:xfrm flipH="1">
            <a:off x="3822700" y="5194300"/>
            <a:ext cx="63500" cy="711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49" name="Line 35"/>
          <p:cNvSpPr>
            <a:spLocks noChangeShapeType="1"/>
          </p:cNvSpPr>
          <p:nvPr/>
        </p:nvSpPr>
        <p:spPr bwMode="auto">
          <a:xfrm>
            <a:off x="6223000" y="4432300"/>
            <a:ext cx="1841500" cy="1854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9650" name="Group 39"/>
          <p:cNvGrpSpPr>
            <a:grpSpLocks/>
          </p:cNvGrpSpPr>
          <p:nvPr/>
        </p:nvGrpSpPr>
        <p:grpSpPr bwMode="auto">
          <a:xfrm>
            <a:off x="877888" y="5899150"/>
            <a:ext cx="2971800" cy="192088"/>
            <a:chOff x="569" y="3228"/>
            <a:chExt cx="1592" cy="105"/>
          </a:xfrm>
        </p:grpSpPr>
        <p:sp>
          <p:nvSpPr>
            <p:cNvPr id="69660" name="Line 40"/>
            <p:cNvSpPr>
              <a:spLocks noChangeShapeType="1"/>
            </p:cNvSpPr>
            <p:nvPr/>
          </p:nvSpPr>
          <p:spPr bwMode="auto">
            <a:xfrm flipV="1">
              <a:off x="587" y="3249"/>
              <a:ext cx="1546" cy="6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661" name="Oval 41"/>
            <p:cNvSpPr>
              <a:spLocks noChangeArrowheads="1"/>
            </p:cNvSpPr>
            <p:nvPr/>
          </p:nvSpPr>
          <p:spPr bwMode="auto">
            <a:xfrm flipV="1">
              <a:off x="2116" y="3228"/>
              <a:ext cx="45" cy="45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662" name="Oval 42"/>
            <p:cNvSpPr>
              <a:spLocks noChangeArrowheads="1"/>
            </p:cNvSpPr>
            <p:nvPr/>
          </p:nvSpPr>
          <p:spPr bwMode="auto">
            <a:xfrm flipV="1">
              <a:off x="569" y="3288"/>
              <a:ext cx="45" cy="45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69651" name="Text Box 44"/>
          <p:cNvSpPr txBox="1">
            <a:spLocks noChangeArrowheads="1"/>
          </p:cNvSpPr>
          <p:nvPr/>
        </p:nvSpPr>
        <p:spPr bwMode="auto">
          <a:xfrm>
            <a:off x="1371600" y="34036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200" b="1" dirty="0"/>
              <a:t>F</a:t>
            </a:r>
            <a:endParaRPr lang="ru-RU" altLang="ru-RU" sz="3200" b="1" dirty="0"/>
          </a:p>
        </p:txBody>
      </p:sp>
      <p:sp>
        <p:nvSpPr>
          <p:cNvPr id="69652" name="Text Box 46"/>
          <p:cNvSpPr txBox="1">
            <a:spLocks noChangeArrowheads="1"/>
          </p:cNvSpPr>
          <p:nvPr/>
        </p:nvSpPr>
        <p:spPr bwMode="auto">
          <a:xfrm>
            <a:off x="4660900" y="3035300"/>
            <a:ext cx="825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200" b="1">
                <a:solidFill>
                  <a:schemeClr val="bg2"/>
                </a:solidFill>
              </a:rPr>
              <a:t>F</a:t>
            </a:r>
            <a:r>
              <a:rPr lang="en-US" altLang="ru-RU" sz="3200" b="1" baseline="-25000">
                <a:solidFill>
                  <a:schemeClr val="bg2"/>
                </a:solidFill>
              </a:rPr>
              <a:t>1</a:t>
            </a:r>
            <a:endParaRPr lang="ru-RU" altLang="ru-RU" sz="3200" b="1">
              <a:solidFill>
                <a:schemeClr val="bg2"/>
              </a:solidFill>
            </a:endParaRPr>
          </a:p>
        </p:txBody>
      </p:sp>
      <p:sp>
        <p:nvSpPr>
          <p:cNvPr id="69653" name="Tree"/>
          <p:cNvSpPr>
            <a:spLocks noEditPoints="1" noChangeArrowheads="1"/>
          </p:cNvSpPr>
          <p:nvPr/>
        </p:nvSpPr>
        <p:spPr bwMode="auto">
          <a:xfrm>
            <a:off x="5305425" y="2625725"/>
            <a:ext cx="1809750" cy="1809750"/>
          </a:xfrm>
          <a:custGeom>
            <a:avLst/>
            <a:gdLst>
              <a:gd name="T0" fmla="*/ 75814701 w 21600"/>
              <a:gd name="T1" fmla="*/ 0 h 21600"/>
              <a:gd name="T2" fmla="*/ 43319718 w 21600"/>
              <a:gd name="T3" fmla="*/ 44225263 h 21600"/>
              <a:gd name="T4" fmla="*/ 21663378 w 21600"/>
              <a:gd name="T5" fmla="*/ 88450526 h 21600"/>
              <a:gd name="T6" fmla="*/ 0 w 21600"/>
              <a:gd name="T7" fmla="*/ 132675705 h 21600"/>
              <a:gd name="T8" fmla="*/ 108309683 w 21600"/>
              <a:gd name="T9" fmla="*/ 44225263 h 21600"/>
              <a:gd name="T10" fmla="*/ 129966023 w 21600"/>
              <a:gd name="T11" fmla="*/ 88450526 h 21600"/>
              <a:gd name="T12" fmla="*/ 151629401 w 21600"/>
              <a:gd name="T13" fmla="*/ 132675705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9654" name="AutoShape 48"/>
          <p:cNvSpPr>
            <a:spLocks noChangeArrowheads="1"/>
          </p:cNvSpPr>
          <p:nvPr/>
        </p:nvSpPr>
        <p:spPr bwMode="auto">
          <a:xfrm>
            <a:off x="3265488" y="2565400"/>
            <a:ext cx="1152525" cy="143986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9655" name="Text Box 49"/>
          <p:cNvSpPr txBox="1">
            <a:spLocks noChangeArrowheads="1"/>
          </p:cNvSpPr>
          <p:nvPr/>
        </p:nvSpPr>
        <p:spPr bwMode="auto">
          <a:xfrm>
            <a:off x="3619500" y="3276600"/>
            <a:ext cx="622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200" b="1" dirty="0"/>
              <a:t>F</a:t>
            </a:r>
            <a:r>
              <a:rPr lang="ru-RU" altLang="ru-RU" sz="3200" b="1" baseline="-25000" dirty="0"/>
              <a:t>1</a:t>
            </a:r>
            <a:endParaRPr lang="ru-RU" altLang="ru-RU" sz="3200" b="1" dirty="0"/>
          </a:p>
        </p:txBody>
      </p:sp>
      <p:grpSp>
        <p:nvGrpSpPr>
          <p:cNvPr id="69656" name="Group 50"/>
          <p:cNvGrpSpPr>
            <a:grpSpLocks/>
          </p:cNvGrpSpPr>
          <p:nvPr/>
        </p:nvGrpSpPr>
        <p:grpSpPr bwMode="auto">
          <a:xfrm>
            <a:off x="979488" y="5099050"/>
            <a:ext cx="2971800" cy="192088"/>
            <a:chOff x="569" y="3228"/>
            <a:chExt cx="1592" cy="105"/>
          </a:xfrm>
        </p:grpSpPr>
        <p:sp>
          <p:nvSpPr>
            <p:cNvPr id="69657" name="Line 51"/>
            <p:cNvSpPr>
              <a:spLocks noChangeShapeType="1"/>
            </p:cNvSpPr>
            <p:nvPr/>
          </p:nvSpPr>
          <p:spPr bwMode="auto">
            <a:xfrm flipV="1">
              <a:off x="587" y="3249"/>
              <a:ext cx="1546" cy="6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658" name="Oval 52"/>
            <p:cNvSpPr>
              <a:spLocks noChangeArrowheads="1"/>
            </p:cNvSpPr>
            <p:nvPr/>
          </p:nvSpPr>
          <p:spPr bwMode="auto">
            <a:xfrm flipV="1">
              <a:off x="2116" y="3228"/>
              <a:ext cx="45" cy="45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659" name="Oval 53"/>
            <p:cNvSpPr>
              <a:spLocks noChangeArrowheads="1"/>
            </p:cNvSpPr>
            <p:nvPr/>
          </p:nvSpPr>
          <p:spPr bwMode="auto">
            <a:xfrm flipV="1">
              <a:off x="569" y="3288"/>
              <a:ext cx="45" cy="45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50297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24427 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6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-0.00469 0.118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36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8.51852E-6 L 0.20416 0.27038 " pathEditMode="relative" ptsTypes="AA">
                                      <p:cBhvr>
                                        <p:cTn id="14" dur="2000" fill="hold"/>
                                        <p:tgtEl>
                                          <p:spTgt spid="1336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325" grpId="0" animBg="1"/>
      <p:bldP spid="13363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314" name="Rectangle 2"/>
          <p:cNvSpPr>
            <a:spLocks noGrp="1" noChangeArrowheads="1"/>
          </p:cNvSpPr>
          <p:nvPr>
            <p:ph idx="1"/>
          </p:nvPr>
        </p:nvSpPr>
        <p:spPr>
          <a:xfrm>
            <a:off x="0" y="393700"/>
            <a:ext cx="9144000" cy="60452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latin typeface="Times New Roman" pitchFamily="18" charset="0"/>
              </a:rPr>
              <a:t>Преобразование, при котором каждая точка фигуры перемещается в одном и том же направлении  и на одно и то же расстояние называется </a:t>
            </a:r>
            <a:r>
              <a:rPr lang="ru-RU" b="1" u="sng" dirty="0" smtClean="0">
                <a:latin typeface="Times New Roman" pitchFamily="18" charset="0"/>
              </a:rPr>
              <a:t>параллельным переносом</a:t>
            </a:r>
            <a:r>
              <a:rPr lang="ru-RU" b="1" dirty="0" smtClean="0"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ru-RU" b="1" dirty="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</a:rPr>
              <a:t>Чтобы задать параллельный перенос, достаточно задать некоторый </a:t>
            </a:r>
            <a:r>
              <a:rPr lang="ru-RU" b="1" u="sng" dirty="0" smtClean="0">
                <a:latin typeface="Times New Roman" pitchFamily="18" charset="0"/>
              </a:rPr>
              <a:t>вектор</a:t>
            </a:r>
            <a:r>
              <a:rPr lang="ru-RU" b="1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1421315" name="Line 3"/>
          <p:cNvSpPr>
            <a:spLocks noChangeShapeType="1"/>
          </p:cNvSpPr>
          <p:nvPr/>
        </p:nvSpPr>
        <p:spPr bwMode="auto">
          <a:xfrm flipV="1">
            <a:off x="2298700" y="4978400"/>
            <a:ext cx="4152900" cy="1117600"/>
          </a:xfrm>
          <a:prstGeom prst="line">
            <a:avLst/>
          </a:prstGeom>
          <a:noFill/>
          <a:ln w="889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1316" name="Rectangle 4"/>
          <p:cNvSpPr>
            <a:spLocks noChangeArrowheads="1"/>
          </p:cNvSpPr>
          <p:nvPr/>
        </p:nvSpPr>
        <p:spPr bwMode="auto">
          <a:xfrm>
            <a:off x="3984625" y="4733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421318" name="Line 6"/>
          <p:cNvSpPr>
            <a:spLocks noChangeShapeType="1"/>
          </p:cNvSpPr>
          <p:nvPr/>
        </p:nvSpPr>
        <p:spPr bwMode="auto">
          <a:xfrm>
            <a:off x="4089400" y="4914900"/>
            <a:ext cx="2540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1315" grpId="0" animBg="1"/>
      <p:bldP spid="1421316" grpId="0"/>
      <p:bldP spid="14213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53"/>
          <p:cNvGrpSpPr>
            <a:grpSpLocks/>
          </p:cNvGrpSpPr>
          <p:nvPr/>
        </p:nvGrpSpPr>
        <p:grpSpPr bwMode="auto">
          <a:xfrm>
            <a:off x="323528" y="1643855"/>
            <a:ext cx="8382000" cy="1717676"/>
            <a:chOff x="240" y="56"/>
            <a:chExt cx="5280" cy="1082"/>
          </a:xfrm>
        </p:grpSpPr>
        <p:sp>
          <p:nvSpPr>
            <p:cNvPr id="831521" name="Text Box 33"/>
            <p:cNvSpPr txBox="1">
              <a:spLocks noChangeArrowheads="1"/>
            </p:cNvSpPr>
            <p:nvPr/>
          </p:nvSpPr>
          <p:spPr bwMode="auto">
            <a:xfrm>
              <a:off x="240" y="144"/>
              <a:ext cx="5280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77800" indent="-177800">
                <a:tabLst>
                  <a:tab pos="177800" algn="l"/>
                </a:tabLst>
                <a:defRPr/>
              </a:pPr>
              <a:r>
                <a:rPr lang="ru-RU" sz="2000" dirty="0">
                  <a:latin typeface="Arial" charset="0"/>
                </a:rPr>
                <a:t>      </a:t>
              </a:r>
              <a:r>
                <a:rPr lang="ru-RU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Параллельным переносом</a:t>
              </a:r>
              <a:r>
                <a:rPr lang="ru-RU" sz="2400" dirty="0"/>
                <a:t> на вектор        называется отображение плоскости на себя, при котором каждая точка М </a:t>
              </a:r>
              <a:r>
                <a:rPr lang="ru-RU" sz="2400" dirty="0" smtClean="0"/>
                <a:t>отображается </a:t>
              </a:r>
              <a:r>
                <a:rPr lang="ru-RU" sz="2400" dirty="0"/>
                <a:t>в такую точку М</a:t>
              </a:r>
              <a:r>
                <a:rPr lang="ru-RU" sz="2400" baseline="-25000" dirty="0"/>
                <a:t>1</a:t>
              </a:r>
              <a:r>
                <a:rPr lang="ru-RU" sz="2400" dirty="0"/>
                <a:t>, что вектор </a:t>
              </a:r>
              <a:r>
                <a:rPr lang="ru-RU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ММ</a:t>
              </a:r>
              <a:r>
                <a:rPr lang="ru-RU" sz="2400" b="1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ru-RU" sz="2400" dirty="0"/>
                <a:t> равен вектору </a:t>
              </a:r>
            </a:p>
          </p:txBody>
        </p:sp>
        <p:grpSp>
          <p:nvGrpSpPr>
            <p:cNvPr id="15375" name="Group 38"/>
            <p:cNvGrpSpPr>
              <a:grpSpLocks/>
            </p:cNvGrpSpPr>
            <p:nvPr/>
          </p:nvGrpSpPr>
          <p:grpSpPr bwMode="auto">
            <a:xfrm>
              <a:off x="3609" y="56"/>
              <a:ext cx="384" cy="404"/>
              <a:chOff x="3865" y="944"/>
              <a:chExt cx="384" cy="404"/>
            </a:xfrm>
          </p:grpSpPr>
          <p:sp>
            <p:nvSpPr>
              <p:cNvPr id="831524" name="Text Box 36"/>
              <p:cNvSpPr txBox="1">
                <a:spLocks noChangeArrowheads="1"/>
              </p:cNvSpPr>
              <p:nvPr/>
            </p:nvSpPr>
            <p:spPr bwMode="auto">
              <a:xfrm>
                <a:off x="3865" y="944"/>
                <a:ext cx="38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36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  <a:endParaRPr lang="ru-RU" sz="3600" i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5381" name="Line 37"/>
              <p:cNvSpPr>
                <a:spLocks noChangeShapeType="1"/>
              </p:cNvSpPr>
              <p:nvPr/>
            </p:nvSpPr>
            <p:spPr bwMode="auto">
              <a:xfrm>
                <a:off x="3934" y="10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6" name="Group 39"/>
            <p:cNvGrpSpPr>
              <a:grpSpLocks/>
            </p:cNvGrpSpPr>
            <p:nvPr/>
          </p:nvGrpSpPr>
          <p:grpSpPr bwMode="auto">
            <a:xfrm>
              <a:off x="1104" y="734"/>
              <a:ext cx="384" cy="404"/>
              <a:chOff x="-152" y="1186"/>
              <a:chExt cx="384" cy="404"/>
            </a:xfrm>
          </p:grpSpPr>
          <p:sp>
            <p:nvSpPr>
              <p:cNvPr id="831528" name="Text Box 40"/>
              <p:cNvSpPr txBox="1">
                <a:spLocks noChangeArrowheads="1"/>
              </p:cNvSpPr>
              <p:nvPr/>
            </p:nvSpPr>
            <p:spPr bwMode="auto">
              <a:xfrm>
                <a:off x="-152" y="1186"/>
                <a:ext cx="38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36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  <a:endParaRPr lang="ru-RU" sz="3600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379" name="Line 41"/>
              <p:cNvSpPr>
                <a:spLocks noChangeShapeType="1"/>
              </p:cNvSpPr>
              <p:nvPr/>
            </p:nvSpPr>
            <p:spPr bwMode="auto">
              <a:xfrm>
                <a:off x="-80" y="1305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77" name="Freeform 45"/>
            <p:cNvSpPr>
              <a:spLocks/>
            </p:cNvSpPr>
            <p:nvPr/>
          </p:nvSpPr>
          <p:spPr bwMode="auto">
            <a:xfrm>
              <a:off x="4182" y="621"/>
              <a:ext cx="280" cy="1"/>
            </a:xfrm>
            <a:custGeom>
              <a:avLst/>
              <a:gdLst>
                <a:gd name="T0" fmla="*/ 0 w 280"/>
                <a:gd name="T1" fmla="*/ 0 h 1"/>
                <a:gd name="T2" fmla="*/ 280 w 280"/>
                <a:gd name="T3" fmla="*/ 0 h 1"/>
                <a:gd name="T4" fmla="*/ 0 60000 65536"/>
                <a:gd name="T5" fmla="*/ 0 60000 65536"/>
                <a:gd name="T6" fmla="*/ 0 w 280"/>
                <a:gd name="T7" fmla="*/ 0 h 1"/>
                <a:gd name="T8" fmla="*/ 280 w 28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0" h="1">
                  <a:moveTo>
                    <a:pt x="0" y="0"/>
                  </a:move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2078724" y="762000"/>
            <a:ext cx="519610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Параллельный перенос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364" name="Rectangle 58"/>
          <p:cNvSpPr>
            <a:spLocks noChangeArrowheads="1"/>
          </p:cNvSpPr>
          <p:nvPr/>
        </p:nvSpPr>
        <p:spPr bwMode="auto">
          <a:xfrm>
            <a:off x="2057400" y="49911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latin typeface="Arial" charset="0"/>
              </a:rPr>
              <a:t>М</a:t>
            </a:r>
            <a:endParaRPr lang="ru-RU" altLang="ru-RU" sz="2400" b="1" baseline="-25000">
              <a:latin typeface="Arial" charset="0"/>
            </a:endParaRPr>
          </a:p>
        </p:txBody>
      </p:sp>
      <p:sp>
        <p:nvSpPr>
          <p:cNvPr id="15365" name="Freeform 4"/>
          <p:cNvSpPr>
            <a:spLocks/>
          </p:cNvSpPr>
          <p:nvPr/>
        </p:nvSpPr>
        <p:spPr bwMode="auto">
          <a:xfrm>
            <a:off x="5334000" y="4559300"/>
            <a:ext cx="1230313" cy="1193800"/>
          </a:xfrm>
          <a:custGeom>
            <a:avLst/>
            <a:gdLst>
              <a:gd name="T0" fmla="*/ 1230313 w 775"/>
              <a:gd name="T1" fmla="*/ 0 h 752"/>
              <a:gd name="T2" fmla="*/ 0 w 775"/>
              <a:gd name="T3" fmla="*/ 1193800 h 752"/>
              <a:gd name="T4" fmla="*/ 0 60000 65536"/>
              <a:gd name="T5" fmla="*/ 0 60000 65536"/>
              <a:gd name="T6" fmla="*/ 0 w 775"/>
              <a:gd name="T7" fmla="*/ 0 h 752"/>
              <a:gd name="T8" fmla="*/ 775 w 775"/>
              <a:gd name="T9" fmla="*/ 752 h 7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75" h="752">
                <a:moveTo>
                  <a:pt x="775" y="0"/>
                </a:moveTo>
                <a:lnTo>
                  <a:pt x="0" y="75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5366" name="Group 47"/>
          <p:cNvGrpSpPr>
            <a:grpSpLocks/>
          </p:cNvGrpSpPr>
          <p:nvPr/>
        </p:nvGrpSpPr>
        <p:grpSpPr bwMode="auto">
          <a:xfrm>
            <a:off x="6019800" y="4940300"/>
            <a:ext cx="609600" cy="641350"/>
            <a:chOff x="3696" y="912"/>
            <a:chExt cx="384" cy="404"/>
          </a:xfrm>
        </p:grpSpPr>
        <p:sp>
          <p:nvSpPr>
            <p:cNvPr id="34" name="Text Box 48"/>
            <p:cNvSpPr txBox="1">
              <a:spLocks noChangeArrowheads="1"/>
            </p:cNvSpPr>
            <p:nvPr/>
          </p:nvSpPr>
          <p:spPr bwMode="auto">
            <a:xfrm>
              <a:off x="3696" y="912"/>
              <a:ext cx="3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endParaRPr lang="ru-RU" sz="3600" i="1">
                <a:solidFill>
                  <a:srgbClr val="FF0000"/>
                </a:solidFill>
              </a:endParaRPr>
            </a:p>
          </p:txBody>
        </p:sp>
        <p:sp>
          <p:nvSpPr>
            <p:cNvPr id="15373" name="Line 49"/>
            <p:cNvSpPr>
              <a:spLocks noChangeShapeType="1"/>
            </p:cNvSpPr>
            <p:nvPr/>
          </p:nvSpPr>
          <p:spPr bwMode="auto">
            <a:xfrm>
              <a:off x="3792" y="1008"/>
              <a:ext cx="24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" name="Freeform 55"/>
          <p:cNvSpPr>
            <a:spLocks/>
          </p:cNvSpPr>
          <p:nvPr/>
        </p:nvSpPr>
        <p:spPr bwMode="auto">
          <a:xfrm>
            <a:off x="5334000" y="4559300"/>
            <a:ext cx="1230313" cy="1193800"/>
          </a:xfrm>
          <a:custGeom>
            <a:avLst/>
            <a:gdLst>
              <a:gd name="T0" fmla="*/ 1230313 w 775"/>
              <a:gd name="T1" fmla="*/ 0 h 752"/>
              <a:gd name="T2" fmla="*/ 0 w 775"/>
              <a:gd name="T3" fmla="*/ 1193800 h 752"/>
              <a:gd name="T4" fmla="*/ 0 60000 65536"/>
              <a:gd name="T5" fmla="*/ 0 60000 65536"/>
              <a:gd name="T6" fmla="*/ 0 w 775"/>
              <a:gd name="T7" fmla="*/ 0 h 752"/>
              <a:gd name="T8" fmla="*/ 775 w 775"/>
              <a:gd name="T9" fmla="*/ 752 h 7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75" h="752">
                <a:moveTo>
                  <a:pt x="775" y="0"/>
                </a:moveTo>
                <a:lnTo>
                  <a:pt x="0" y="75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8" name="Oval 54"/>
          <p:cNvSpPr>
            <a:spLocks noChangeArrowheads="1"/>
          </p:cNvSpPr>
          <p:nvPr/>
        </p:nvSpPr>
        <p:spPr bwMode="auto">
          <a:xfrm>
            <a:off x="2438400" y="50165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438400" y="4648200"/>
            <a:ext cx="601663" cy="457200"/>
            <a:chOff x="1552" y="1344"/>
            <a:chExt cx="379" cy="313"/>
          </a:xfrm>
        </p:grpSpPr>
        <p:sp>
          <p:nvSpPr>
            <p:cNvPr id="15370" name="Oval 61"/>
            <p:cNvSpPr>
              <a:spLocks noChangeArrowheads="1"/>
            </p:cNvSpPr>
            <p:nvPr/>
          </p:nvSpPr>
          <p:spPr bwMode="auto">
            <a:xfrm>
              <a:off x="1552" y="1592"/>
              <a:ext cx="48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371" name="Rectangle 62"/>
            <p:cNvSpPr>
              <a:spLocks noChangeArrowheads="1"/>
            </p:cNvSpPr>
            <p:nvPr/>
          </p:nvSpPr>
          <p:spPr bwMode="auto">
            <a:xfrm>
              <a:off x="1584" y="1344"/>
              <a:ext cx="347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lg" len="lg"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2400" b="1">
                  <a:latin typeface="Arial" charset="0"/>
                </a:rPr>
                <a:t>М</a:t>
              </a:r>
              <a:r>
                <a:rPr lang="ru-RU" altLang="ru-RU" sz="2400" b="1" baseline="-25000">
                  <a:latin typeface="Arial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756684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22969 -0.07407 L -0.31163 -0.103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0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11302 -0.1463 L 0.1368 -0.17639 " pathEditMode="relative" rAng="0" ptsTypes="A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-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5" name="Line 5"/>
          <p:cNvSpPr>
            <a:spLocks noChangeShapeType="1"/>
          </p:cNvSpPr>
          <p:nvPr/>
        </p:nvSpPr>
        <p:spPr bwMode="auto">
          <a:xfrm flipV="1">
            <a:off x="2159000" y="939800"/>
            <a:ext cx="1498600" cy="3987800"/>
          </a:xfrm>
          <a:prstGeom prst="line">
            <a:avLst/>
          </a:prstGeom>
          <a:noFill/>
          <a:ln w="889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6566" name="Line 6"/>
          <p:cNvSpPr>
            <a:spLocks noChangeShapeType="1"/>
          </p:cNvSpPr>
          <p:nvPr/>
        </p:nvSpPr>
        <p:spPr bwMode="auto">
          <a:xfrm flipV="1">
            <a:off x="698500" y="469900"/>
            <a:ext cx="1498600" cy="3987800"/>
          </a:xfrm>
          <a:prstGeom prst="line">
            <a:avLst/>
          </a:prstGeom>
          <a:noFill/>
          <a:ln w="889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6567" name="Line 7"/>
          <p:cNvSpPr>
            <a:spLocks noChangeShapeType="1"/>
          </p:cNvSpPr>
          <p:nvPr/>
        </p:nvSpPr>
        <p:spPr bwMode="auto">
          <a:xfrm flipV="1">
            <a:off x="6654800" y="952500"/>
            <a:ext cx="1498600" cy="3987800"/>
          </a:xfrm>
          <a:prstGeom prst="line">
            <a:avLst/>
          </a:prstGeom>
          <a:noFill/>
          <a:ln w="889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6568" name="Line 8"/>
          <p:cNvSpPr>
            <a:spLocks noChangeShapeType="1"/>
          </p:cNvSpPr>
          <p:nvPr/>
        </p:nvSpPr>
        <p:spPr bwMode="auto">
          <a:xfrm>
            <a:off x="2197100" y="4838700"/>
            <a:ext cx="4495800" cy="0"/>
          </a:xfrm>
          <a:prstGeom prst="line">
            <a:avLst/>
          </a:prstGeom>
          <a:noFill/>
          <a:ln w="1016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6569" name="Line 9"/>
          <p:cNvSpPr>
            <a:spLocks noChangeShapeType="1"/>
          </p:cNvSpPr>
          <p:nvPr/>
        </p:nvSpPr>
        <p:spPr bwMode="auto">
          <a:xfrm>
            <a:off x="3683000" y="889000"/>
            <a:ext cx="4495800" cy="0"/>
          </a:xfrm>
          <a:prstGeom prst="line">
            <a:avLst/>
          </a:prstGeom>
          <a:noFill/>
          <a:ln w="1016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6571" name="Rectangle 11"/>
          <p:cNvSpPr>
            <a:spLocks noChangeArrowheads="1"/>
          </p:cNvSpPr>
          <p:nvPr/>
        </p:nvSpPr>
        <p:spPr bwMode="auto">
          <a:xfrm>
            <a:off x="974725" y="1685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600" b="1" i="1"/>
              <a:t>а</a:t>
            </a:r>
          </a:p>
        </p:txBody>
      </p:sp>
      <p:sp>
        <p:nvSpPr>
          <p:cNvPr id="1346572" name="Rectangle 12"/>
          <p:cNvSpPr>
            <a:spLocks noChangeArrowheads="1"/>
          </p:cNvSpPr>
          <p:nvPr/>
        </p:nvSpPr>
        <p:spPr bwMode="auto">
          <a:xfrm>
            <a:off x="7515225" y="2600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600" b="1" i="1"/>
              <a:t>а</a:t>
            </a:r>
          </a:p>
        </p:txBody>
      </p:sp>
      <p:sp>
        <p:nvSpPr>
          <p:cNvPr id="1346573" name="Rectangle 13"/>
          <p:cNvSpPr>
            <a:spLocks noChangeArrowheads="1"/>
          </p:cNvSpPr>
          <p:nvPr/>
        </p:nvSpPr>
        <p:spPr bwMode="auto">
          <a:xfrm>
            <a:off x="2460625" y="2447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600" b="1" i="1"/>
              <a:t>а</a:t>
            </a:r>
          </a:p>
        </p:txBody>
      </p:sp>
      <p:sp>
        <p:nvSpPr>
          <p:cNvPr id="1346574" name="Line 14"/>
          <p:cNvSpPr>
            <a:spLocks noChangeShapeType="1"/>
          </p:cNvSpPr>
          <p:nvPr/>
        </p:nvSpPr>
        <p:spPr bwMode="auto">
          <a:xfrm>
            <a:off x="1092200" y="1905000"/>
            <a:ext cx="25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6575" name="Line 15"/>
          <p:cNvSpPr>
            <a:spLocks noChangeShapeType="1"/>
          </p:cNvSpPr>
          <p:nvPr/>
        </p:nvSpPr>
        <p:spPr bwMode="auto">
          <a:xfrm>
            <a:off x="2603500" y="2692400"/>
            <a:ext cx="25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6576" name="Line 16"/>
          <p:cNvSpPr>
            <a:spLocks noChangeShapeType="1"/>
          </p:cNvSpPr>
          <p:nvPr/>
        </p:nvSpPr>
        <p:spPr bwMode="auto">
          <a:xfrm>
            <a:off x="7645400" y="2806700"/>
            <a:ext cx="25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6577" name="Text Box 17"/>
          <p:cNvSpPr txBox="1">
            <a:spLocks noChangeArrowheads="1"/>
          </p:cNvSpPr>
          <p:nvPr/>
        </p:nvSpPr>
        <p:spPr bwMode="auto">
          <a:xfrm>
            <a:off x="1498600" y="4508500"/>
            <a:ext cx="596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b="1" i="1"/>
              <a:t>М</a:t>
            </a:r>
          </a:p>
        </p:txBody>
      </p:sp>
      <p:sp>
        <p:nvSpPr>
          <p:cNvPr id="1346578" name="Text Box 18"/>
          <p:cNvSpPr txBox="1">
            <a:spLocks noChangeArrowheads="1"/>
          </p:cNvSpPr>
          <p:nvPr/>
        </p:nvSpPr>
        <p:spPr bwMode="auto">
          <a:xfrm>
            <a:off x="2870200" y="266700"/>
            <a:ext cx="78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b="1" i="1"/>
              <a:t>М</a:t>
            </a:r>
            <a:r>
              <a:rPr lang="ru-RU" altLang="ru-RU" sz="3600" b="1" i="1" baseline="-25000"/>
              <a:t>1</a:t>
            </a:r>
            <a:endParaRPr lang="ru-RU" altLang="ru-RU" sz="3600" b="1" i="1"/>
          </a:p>
        </p:txBody>
      </p:sp>
      <p:sp>
        <p:nvSpPr>
          <p:cNvPr id="1346579" name="Text Box 19"/>
          <p:cNvSpPr txBox="1">
            <a:spLocks noChangeArrowheads="1"/>
          </p:cNvSpPr>
          <p:nvPr/>
        </p:nvSpPr>
        <p:spPr bwMode="auto">
          <a:xfrm>
            <a:off x="8178800" y="406400"/>
            <a:ext cx="78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600" b="1" i="1"/>
              <a:t>N</a:t>
            </a:r>
            <a:r>
              <a:rPr lang="ru-RU" altLang="ru-RU" sz="3600" b="1" i="1" baseline="-25000"/>
              <a:t>1</a:t>
            </a:r>
            <a:endParaRPr lang="ru-RU" altLang="ru-RU" sz="3600" b="1" i="1"/>
          </a:p>
        </p:txBody>
      </p:sp>
      <p:sp>
        <p:nvSpPr>
          <p:cNvPr id="1346580" name="Text Box 20"/>
          <p:cNvSpPr txBox="1">
            <a:spLocks noChangeArrowheads="1"/>
          </p:cNvSpPr>
          <p:nvPr/>
        </p:nvSpPr>
        <p:spPr bwMode="auto">
          <a:xfrm>
            <a:off x="6616700" y="4635500"/>
            <a:ext cx="78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600" b="1" i="1"/>
              <a:t>N</a:t>
            </a:r>
            <a:endParaRPr lang="ru-RU" altLang="ru-RU" sz="3600" b="1" i="1"/>
          </a:p>
        </p:txBody>
      </p:sp>
      <p:sp>
        <p:nvSpPr>
          <p:cNvPr id="1346581" name="Oval 21"/>
          <p:cNvSpPr>
            <a:spLocks noChangeArrowheads="1"/>
          </p:cNvSpPr>
          <p:nvPr/>
        </p:nvSpPr>
        <p:spPr bwMode="auto">
          <a:xfrm>
            <a:off x="2044700" y="4711700"/>
            <a:ext cx="266700" cy="24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46582" name="Oval 22"/>
          <p:cNvSpPr>
            <a:spLocks noChangeArrowheads="1"/>
          </p:cNvSpPr>
          <p:nvPr/>
        </p:nvSpPr>
        <p:spPr bwMode="auto">
          <a:xfrm>
            <a:off x="8039100" y="749300"/>
            <a:ext cx="266700" cy="24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46583" name="Oval 23"/>
          <p:cNvSpPr>
            <a:spLocks noChangeArrowheads="1"/>
          </p:cNvSpPr>
          <p:nvPr/>
        </p:nvSpPr>
        <p:spPr bwMode="auto">
          <a:xfrm>
            <a:off x="3581400" y="736600"/>
            <a:ext cx="266700" cy="24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46584" name="Oval 24"/>
          <p:cNvSpPr>
            <a:spLocks noChangeArrowheads="1"/>
          </p:cNvSpPr>
          <p:nvPr/>
        </p:nvSpPr>
        <p:spPr bwMode="auto">
          <a:xfrm>
            <a:off x="6553200" y="4724400"/>
            <a:ext cx="266700" cy="24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572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565" grpId="0" animBg="1"/>
      <p:bldP spid="1346566" grpId="0" animBg="1"/>
      <p:bldP spid="1346567" grpId="0" animBg="1"/>
      <p:bldP spid="1346568" grpId="0" animBg="1"/>
      <p:bldP spid="1346569" grpId="0" animBg="1"/>
      <p:bldP spid="1346571" grpId="0"/>
      <p:bldP spid="1346572" grpId="0"/>
      <p:bldP spid="1346573" grpId="0"/>
      <p:bldP spid="1346574" grpId="0" animBg="1"/>
      <p:bldP spid="1346575" grpId="0" animBg="1"/>
      <p:bldP spid="1346576" grpId="0" animBg="1"/>
      <p:bldP spid="1346577" grpId="0"/>
      <p:bldP spid="1346578" grpId="0"/>
      <p:bldP spid="1346579" grpId="0"/>
      <p:bldP spid="1346580" grpId="0"/>
      <p:bldP spid="1346581" grpId="0" animBg="1"/>
      <p:bldP spid="1346582" grpId="0" animBg="1"/>
      <p:bldP spid="1346583" grpId="0" animBg="1"/>
      <p:bldP spid="13465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Line 2"/>
          <p:cNvSpPr>
            <a:spLocks noChangeShapeType="1"/>
          </p:cNvSpPr>
          <p:nvPr/>
        </p:nvSpPr>
        <p:spPr bwMode="auto">
          <a:xfrm flipV="1">
            <a:off x="2159000" y="939800"/>
            <a:ext cx="1498600" cy="3987800"/>
          </a:xfrm>
          <a:prstGeom prst="line">
            <a:avLst/>
          </a:prstGeom>
          <a:noFill/>
          <a:ln w="889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 flipV="1">
            <a:off x="698500" y="469900"/>
            <a:ext cx="1498600" cy="3987800"/>
          </a:xfrm>
          <a:prstGeom prst="line">
            <a:avLst/>
          </a:prstGeom>
          <a:noFill/>
          <a:ln w="889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 flipV="1">
            <a:off x="6654800" y="952500"/>
            <a:ext cx="1498600" cy="3987800"/>
          </a:xfrm>
          <a:prstGeom prst="line">
            <a:avLst/>
          </a:prstGeom>
          <a:noFill/>
          <a:ln w="889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2197100" y="4838700"/>
            <a:ext cx="4495800" cy="0"/>
          </a:xfrm>
          <a:prstGeom prst="line">
            <a:avLst/>
          </a:prstGeom>
          <a:noFill/>
          <a:ln w="1016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>
            <a:off x="3683000" y="889000"/>
            <a:ext cx="4495800" cy="0"/>
          </a:xfrm>
          <a:prstGeom prst="line">
            <a:avLst/>
          </a:prstGeom>
          <a:noFill/>
          <a:ln w="1016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974725" y="1685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600" b="1" i="1"/>
              <a:t>а</a:t>
            </a: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7515225" y="26003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600" b="1" i="1"/>
              <a:t>а</a:t>
            </a: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2460625" y="24479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600" b="1" i="1"/>
              <a:t>а</a:t>
            </a:r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1092200" y="1905000"/>
            <a:ext cx="25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>
            <a:off x="2603500" y="2692400"/>
            <a:ext cx="25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>
            <a:off x="7645400" y="2806700"/>
            <a:ext cx="25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1498600" y="4508500"/>
            <a:ext cx="596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b="1" i="1"/>
              <a:t>М</a:t>
            </a: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2870200" y="266700"/>
            <a:ext cx="78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b="1" i="1"/>
              <a:t>М</a:t>
            </a:r>
            <a:r>
              <a:rPr lang="ru-RU" altLang="ru-RU" sz="3600" b="1" i="1" baseline="-25000"/>
              <a:t>1</a:t>
            </a:r>
            <a:endParaRPr lang="ru-RU" altLang="ru-RU" sz="3600" b="1" i="1"/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8178800" y="406400"/>
            <a:ext cx="78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600" b="1" i="1"/>
              <a:t>N</a:t>
            </a:r>
            <a:r>
              <a:rPr lang="ru-RU" altLang="ru-RU" sz="3600" b="1" i="1" baseline="-25000"/>
              <a:t>1</a:t>
            </a:r>
            <a:endParaRPr lang="ru-RU" altLang="ru-RU" sz="3600" b="1" i="1"/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6616700" y="4635500"/>
            <a:ext cx="78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600" b="1" i="1"/>
              <a:t>N</a:t>
            </a:r>
            <a:endParaRPr lang="ru-RU" altLang="ru-RU" sz="3600" b="1" i="1"/>
          </a:p>
        </p:txBody>
      </p:sp>
      <p:sp>
        <p:nvSpPr>
          <p:cNvPr id="67601" name="Oval 17"/>
          <p:cNvSpPr>
            <a:spLocks noChangeArrowheads="1"/>
          </p:cNvSpPr>
          <p:nvPr/>
        </p:nvSpPr>
        <p:spPr bwMode="auto">
          <a:xfrm>
            <a:off x="2044700" y="4711700"/>
            <a:ext cx="266700" cy="24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7602" name="Oval 18"/>
          <p:cNvSpPr>
            <a:spLocks noChangeArrowheads="1"/>
          </p:cNvSpPr>
          <p:nvPr/>
        </p:nvSpPr>
        <p:spPr bwMode="auto">
          <a:xfrm>
            <a:off x="8039100" y="749300"/>
            <a:ext cx="266700" cy="24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7603" name="Oval 19"/>
          <p:cNvSpPr>
            <a:spLocks noChangeArrowheads="1"/>
          </p:cNvSpPr>
          <p:nvPr/>
        </p:nvSpPr>
        <p:spPr bwMode="auto">
          <a:xfrm>
            <a:off x="3581400" y="736600"/>
            <a:ext cx="266700" cy="24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7604" name="Oval 20"/>
          <p:cNvSpPr>
            <a:spLocks noChangeArrowheads="1"/>
          </p:cNvSpPr>
          <p:nvPr/>
        </p:nvSpPr>
        <p:spPr bwMode="auto">
          <a:xfrm>
            <a:off x="6553200" y="4724400"/>
            <a:ext cx="266700" cy="24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95061" name="Text Box 21"/>
          <p:cNvSpPr txBox="1">
            <a:spLocks noChangeArrowheads="1"/>
          </p:cNvSpPr>
          <p:nvPr/>
        </p:nvSpPr>
        <p:spPr bwMode="auto">
          <a:xfrm>
            <a:off x="251520" y="6006589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 i="1" dirty="0"/>
              <a:t>Параллельный перенос - движение</a:t>
            </a:r>
          </a:p>
        </p:txBody>
      </p:sp>
      <p:sp>
        <p:nvSpPr>
          <p:cNvPr id="1495065" name="Line 25"/>
          <p:cNvSpPr>
            <a:spLocks noChangeShapeType="1"/>
          </p:cNvSpPr>
          <p:nvPr/>
        </p:nvSpPr>
        <p:spPr bwMode="auto">
          <a:xfrm>
            <a:off x="5664200" y="698500"/>
            <a:ext cx="0" cy="444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95066" name="Line 26"/>
          <p:cNvSpPr>
            <a:spLocks noChangeShapeType="1"/>
          </p:cNvSpPr>
          <p:nvPr/>
        </p:nvSpPr>
        <p:spPr bwMode="auto">
          <a:xfrm>
            <a:off x="5969000" y="711200"/>
            <a:ext cx="0" cy="444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95067" name="Line 27"/>
          <p:cNvSpPr>
            <a:spLocks noChangeShapeType="1"/>
          </p:cNvSpPr>
          <p:nvPr/>
        </p:nvSpPr>
        <p:spPr bwMode="auto">
          <a:xfrm>
            <a:off x="4279900" y="4648200"/>
            <a:ext cx="0" cy="444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95068" name="Line 28"/>
          <p:cNvSpPr>
            <a:spLocks noChangeShapeType="1"/>
          </p:cNvSpPr>
          <p:nvPr/>
        </p:nvSpPr>
        <p:spPr bwMode="auto">
          <a:xfrm>
            <a:off x="4051300" y="4635500"/>
            <a:ext cx="0" cy="444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75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1" grpId="0"/>
      <p:bldP spid="1495065" grpId="0" animBg="1"/>
      <p:bldP spid="1495066" grpId="0" animBg="1"/>
      <p:bldP spid="1495067" grpId="0" animBg="1"/>
      <p:bldP spid="149506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284</Words>
  <Application>Microsoft Office PowerPoint</Application>
  <PresentationFormat>Экран (4:3)</PresentationFormat>
  <Paragraphs>79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Цели урока</vt:lpstr>
      <vt:lpstr>Презентация PowerPoint</vt:lpstr>
      <vt:lpstr>Презентация PowerPoint</vt:lpstr>
      <vt:lpstr>Параллельный перенос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параллельного переноса имеют место следующие свойства: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17</cp:revision>
  <dcterms:modified xsi:type="dcterms:W3CDTF">2014-02-25T01:50:57Z</dcterms:modified>
</cp:coreProperties>
</file>