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71" r:id="rId4"/>
    <p:sldId id="273" r:id="rId5"/>
    <p:sldId id="274" r:id="rId6"/>
    <p:sldId id="258" r:id="rId7"/>
    <p:sldId id="259" r:id="rId8"/>
    <p:sldId id="267" r:id="rId9"/>
    <p:sldId id="266" r:id="rId10"/>
    <p:sldId id="261" r:id="rId11"/>
    <p:sldId id="262" r:id="rId12"/>
    <p:sldId id="263" r:id="rId13"/>
    <p:sldId id="264" r:id="rId14"/>
    <p:sldId id="269" r:id="rId15"/>
    <p:sldId id="275" r:id="rId16"/>
    <p:sldId id="268" r:id="rId17"/>
    <p:sldId id="270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660033"/>
    <a:srgbClr val="FF6600"/>
    <a:srgbClr val="008000"/>
    <a:srgbClr val="FFFF00"/>
    <a:srgbClr val="660066"/>
    <a:srgbClr val="FF0000"/>
    <a:srgbClr val="CC3300"/>
    <a:srgbClr val="009900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5.wmf"/><Relationship Id="rId5" Type="http://schemas.openxmlformats.org/officeDocument/2006/relationships/image" Target="../media/image10.wmf"/><Relationship Id="rId10" Type="http://schemas.openxmlformats.org/officeDocument/2006/relationships/image" Target="../media/image14.wmf"/><Relationship Id="rId4" Type="http://schemas.openxmlformats.org/officeDocument/2006/relationships/image" Target="../media/image9.wmf"/><Relationship Id="rId9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image" Target="../media/image30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12" Type="http://schemas.openxmlformats.org/officeDocument/2006/relationships/image" Target="../media/image29.wmf"/><Relationship Id="rId2" Type="http://schemas.openxmlformats.org/officeDocument/2006/relationships/image" Target="../media/image19.wmf"/><Relationship Id="rId1" Type="http://schemas.openxmlformats.org/officeDocument/2006/relationships/image" Target="../media/image6.wmf"/><Relationship Id="rId6" Type="http://schemas.openxmlformats.org/officeDocument/2006/relationships/image" Target="../media/image23.wmf"/><Relationship Id="rId11" Type="http://schemas.openxmlformats.org/officeDocument/2006/relationships/image" Target="../media/image28.wmf"/><Relationship Id="rId5" Type="http://schemas.openxmlformats.org/officeDocument/2006/relationships/image" Target="../media/image22.wmf"/><Relationship Id="rId10" Type="http://schemas.openxmlformats.org/officeDocument/2006/relationships/image" Target="../media/image27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10" Type="http://schemas.openxmlformats.org/officeDocument/2006/relationships/image" Target="../media/image48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E117D-A066-4BFF-BF57-3F547A69CB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0361A-DA47-4252-851A-AC146FB747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C44F-7724-4621-B6B5-F359215619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B032-29CA-49E4-900C-07BA3007BC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59BB8-BC30-400C-B64C-088A56AACE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A01B-64FD-4F70-9396-839054C268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728D-854C-4053-A422-845A88088B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4A85-36BF-41F3-A63B-84F7B208D7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D4BDF-1A72-4DC5-AC90-D777A7C462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5961F-3892-447D-9C97-6464CADE33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543ECA3-F11D-4B87-9D0F-AE78E94E1A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BC039E-AA72-4981-A34D-23E401096F5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oleObject" Target="../embeddings/oleObject30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32.bin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6.bin"/><Relationship Id="rId14" Type="http://schemas.openxmlformats.org/officeDocument/2006/relationships/oleObject" Target="../embeddings/oleObject3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5.bin"/><Relationship Id="rId12" Type="http://schemas.openxmlformats.org/officeDocument/2006/relationships/oleObject" Target="../embeddings/oleObject5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4.bin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3.bin"/><Relationship Id="rId10" Type="http://schemas.openxmlformats.org/officeDocument/2006/relationships/oleObject" Target="../embeddings/oleObject48.bin"/><Relationship Id="rId4" Type="http://schemas.openxmlformats.org/officeDocument/2006/relationships/oleObject" Target="../embeddings/oleObject42.bin"/><Relationship Id="rId9" Type="http://schemas.openxmlformats.org/officeDocument/2006/relationships/oleObject" Target="../embeddings/oleObject47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3">
                <a:lumMod val="40000"/>
                <a:lumOff val="6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188" y="404813"/>
            <a:ext cx="7772400" cy="1470025"/>
          </a:xfrm>
        </p:spPr>
        <p:txBody>
          <a:bodyPr/>
          <a:lstStyle/>
          <a:p>
            <a:r>
              <a:rPr lang="ru-RU" dirty="0" err="1">
                <a:solidFill>
                  <a:srgbClr val="0000CC"/>
                </a:solidFill>
              </a:rPr>
              <a:t>Компланарные</a:t>
            </a:r>
            <a:r>
              <a:rPr lang="ru-RU" dirty="0">
                <a:solidFill>
                  <a:srgbClr val="0000CC"/>
                </a:solidFill>
              </a:rPr>
              <a:t> векторы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ru-RU" sz="4000" b="1" dirty="0">
                <a:solidFill>
                  <a:schemeClr val="bg1"/>
                </a:solidFill>
              </a:rPr>
              <a:t>Новый материал</a:t>
            </a:r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250825" y="1341438"/>
          <a:ext cx="8569325" cy="565150"/>
        </p:xfrm>
        <a:graphic>
          <a:graphicData uri="http://schemas.openxmlformats.org/presentationml/2006/ole">
            <p:oleObj spid="_x0000_s8196" name="Формула" r:id="rId3" imgW="4597200" imgH="304560" progId="Equation.3">
              <p:embed/>
            </p:oleObj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263525" y="1989138"/>
          <a:ext cx="5375275" cy="614362"/>
        </p:xfrm>
        <a:graphic>
          <a:graphicData uri="http://schemas.openxmlformats.org/presentationml/2006/ole">
            <p:oleObj spid="_x0000_s8197" name="Формула" r:id="rId4" imgW="2654280" imgH="304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sz="4000" b="1">
                <a:solidFill>
                  <a:schemeClr val="bg1"/>
                </a:solidFill>
              </a:rPr>
              <a:t>Новый материал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196975"/>
            <a:ext cx="2449513" cy="431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rgbClr val="003366"/>
                </a:solidFill>
              </a:rPr>
              <a:t>Определение.</a:t>
            </a: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250825" y="1484313"/>
          <a:ext cx="7721600" cy="1316037"/>
        </p:xfrm>
        <a:graphic>
          <a:graphicData uri="http://schemas.openxmlformats.org/presentationml/2006/ole">
            <p:oleObj spid="_x0000_s9220" name="Формула" r:id="rId3" imgW="3720960" imgH="634680" progId="Equation.3">
              <p:embed/>
            </p:oleObj>
          </a:graphicData>
        </a:graphic>
      </p:graphicFrame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0825" y="2852738"/>
            <a:ext cx="87137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 b="1">
                <a:solidFill>
                  <a:srgbClr val="CC3300"/>
                </a:solidFill>
              </a:rPr>
              <a:t>Утверждение, обратное признаку компланарности векторов:</a:t>
            </a:r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107950" y="3573463"/>
          <a:ext cx="8855075" cy="1314450"/>
        </p:xfrm>
        <a:graphic>
          <a:graphicData uri="http://schemas.openxmlformats.org/presentationml/2006/ole">
            <p:oleObj spid="_x0000_s9222" name="Формула" r:id="rId4" imgW="4267080" imgH="634680" progId="Equation.3">
              <p:embed/>
            </p:oleObj>
          </a:graphicData>
        </a:graphic>
      </p:graphicFrame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179388" y="5013325"/>
            <a:ext cx="244951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 b="1">
                <a:solidFill>
                  <a:srgbClr val="003366"/>
                </a:solidFill>
              </a:rPr>
              <a:t>Докажем это.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ru-RU" sz="4000" b="1">
                <a:solidFill>
                  <a:schemeClr val="bg1"/>
                </a:solidFill>
              </a:rPr>
              <a:t>Новый материал</a:t>
            </a: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2771775" y="1125538"/>
          <a:ext cx="3671888" cy="963612"/>
        </p:xfrm>
        <a:graphic>
          <a:graphicData uri="http://schemas.openxmlformats.org/presentationml/2006/ole">
            <p:oleObj spid="_x0000_s10244" name="Формула" r:id="rId3" imgW="1981080" imgH="520560" progId="Equation.3">
              <p:embed/>
            </p:oleObj>
          </a:graphicData>
        </a:graphic>
      </p:graphicFrame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2484438" y="2133600"/>
          <a:ext cx="6300787" cy="949325"/>
        </p:xfrm>
        <a:graphic>
          <a:graphicData uri="http://schemas.openxmlformats.org/presentationml/2006/ole">
            <p:oleObj spid="_x0000_s10245" name="Формула" r:id="rId4" imgW="3441600" imgH="520560" progId="Equation.3">
              <p:embed/>
            </p:oleObj>
          </a:graphicData>
        </a:graphic>
      </p:graphicFrame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539750" y="3429000"/>
            <a:ext cx="1800225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539750" y="2708275"/>
            <a:ext cx="215900" cy="7207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V="1">
            <a:off x="539750" y="1916113"/>
            <a:ext cx="1152525" cy="1512887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250825" y="335756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О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2268538" y="3357563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0000CC"/>
                </a:solidFill>
              </a:rPr>
              <a:t>А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95288" y="2565400"/>
            <a:ext cx="503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008000"/>
                </a:solidFill>
              </a:rPr>
              <a:t>В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1331913" y="1700213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CC3300"/>
                </a:solidFill>
              </a:rPr>
              <a:t>Р</a:t>
            </a: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 flipH="1">
            <a:off x="1187450" y="1700213"/>
            <a:ext cx="576263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1187450" y="335756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Р</a:t>
            </a:r>
            <a:r>
              <a:rPr lang="ru-RU" b="1" baseline="-25000"/>
              <a:t>1</a:t>
            </a:r>
          </a:p>
        </p:txBody>
      </p:sp>
      <p:graphicFrame>
        <p:nvGraphicFramePr>
          <p:cNvPr id="10255" name="Object 15"/>
          <p:cNvGraphicFramePr>
            <a:graphicFrameLocks noChangeAspect="1"/>
          </p:cNvGraphicFramePr>
          <p:nvPr/>
        </p:nvGraphicFramePr>
        <p:xfrm>
          <a:off x="1763713" y="3357563"/>
          <a:ext cx="288925" cy="576262"/>
        </p:xfrm>
        <a:graphic>
          <a:graphicData uri="http://schemas.openxmlformats.org/presentationml/2006/ole">
            <p:oleObj spid="_x0000_s10255" name="Формула" r:id="rId5" imgW="139680" imgH="279360" progId="Equation.3">
              <p:embed/>
            </p:oleObj>
          </a:graphicData>
        </a:graphic>
      </p:graphicFrame>
      <p:graphicFrame>
        <p:nvGraphicFramePr>
          <p:cNvPr id="10256" name="Object 16"/>
          <p:cNvGraphicFramePr>
            <a:graphicFrameLocks noChangeAspect="1"/>
          </p:cNvGraphicFramePr>
          <p:nvPr/>
        </p:nvGraphicFramePr>
        <p:xfrm>
          <a:off x="323850" y="2852738"/>
          <a:ext cx="252413" cy="504825"/>
        </p:xfrm>
        <a:graphic>
          <a:graphicData uri="http://schemas.openxmlformats.org/presentationml/2006/ole">
            <p:oleObj spid="_x0000_s10256" name="Формула" r:id="rId6" imgW="139680" imgH="279360" progId="Equation.3">
              <p:embed/>
            </p:oleObj>
          </a:graphicData>
        </a:graphic>
      </p:graphicFrame>
      <p:graphicFrame>
        <p:nvGraphicFramePr>
          <p:cNvPr id="10257" name="Object 17"/>
          <p:cNvGraphicFramePr>
            <a:graphicFrameLocks noChangeAspect="1"/>
          </p:cNvGraphicFramePr>
          <p:nvPr/>
        </p:nvGraphicFramePr>
        <p:xfrm>
          <a:off x="971550" y="2060575"/>
          <a:ext cx="314325" cy="627063"/>
        </p:xfrm>
        <a:graphic>
          <a:graphicData uri="http://schemas.openxmlformats.org/presentationml/2006/ole">
            <p:oleObj spid="_x0000_s10257" name="Формула" r:id="rId7" imgW="152280" imgH="304560" progId="Equation.3">
              <p:embed/>
            </p:oleObj>
          </a:graphicData>
        </a:graphic>
      </p:graphicFrame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539750" y="3429000"/>
            <a:ext cx="7191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10259" name="Object 19"/>
          <p:cNvGraphicFramePr>
            <a:graphicFrameLocks noChangeAspect="1"/>
          </p:cNvGraphicFramePr>
          <p:nvPr/>
        </p:nvGraphicFramePr>
        <p:xfrm>
          <a:off x="2700338" y="3141663"/>
          <a:ext cx="6021387" cy="739775"/>
        </p:xfrm>
        <a:graphic>
          <a:graphicData uri="http://schemas.openxmlformats.org/presentationml/2006/ole">
            <p:oleObj spid="_x0000_s10259" name="Формула" r:id="rId8" imgW="3288960" imgH="406080" progId="Equation.3">
              <p:embed/>
            </p:oleObj>
          </a:graphicData>
        </a:graphic>
      </p:graphicFrame>
      <p:graphicFrame>
        <p:nvGraphicFramePr>
          <p:cNvPr id="10260" name="Object 20"/>
          <p:cNvGraphicFramePr>
            <a:graphicFrameLocks noChangeAspect="1"/>
          </p:cNvGraphicFramePr>
          <p:nvPr/>
        </p:nvGraphicFramePr>
        <p:xfrm>
          <a:off x="71438" y="3897313"/>
          <a:ext cx="2744787" cy="555625"/>
        </p:xfrm>
        <a:graphic>
          <a:graphicData uri="http://schemas.openxmlformats.org/presentationml/2006/ole">
            <p:oleObj spid="_x0000_s10260" name="Формула" r:id="rId9" imgW="1498320" imgH="304560" progId="Equation.3">
              <p:embed/>
            </p:oleObj>
          </a:graphicData>
        </a:graphic>
      </p:graphicFrame>
      <p:graphicFrame>
        <p:nvGraphicFramePr>
          <p:cNvPr id="10261" name="Object 21"/>
          <p:cNvGraphicFramePr>
            <a:graphicFrameLocks noChangeAspect="1"/>
          </p:cNvGraphicFramePr>
          <p:nvPr/>
        </p:nvGraphicFramePr>
        <p:xfrm>
          <a:off x="2916238" y="3897313"/>
          <a:ext cx="3233737" cy="555625"/>
        </p:xfrm>
        <a:graphic>
          <a:graphicData uri="http://schemas.openxmlformats.org/presentationml/2006/ole">
            <p:oleObj spid="_x0000_s10261" name="Формула" r:id="rId10" imgW="1765080" imgH="304560" progId="Equation.3">
              <p:embed/>
            </p:oleObj>
          </a:graphicData>
        </a:graphic>
      </p:graphicFrame>
      <p:graphicFrame>
        <p:nvGraphicFramePr>
          <p:cNvPr id="10262" name="Object 22"/>
          <p:cNvGraphicFramePr>
            <a:graphicFrameLocks noChangeAspect="1"/>
          </p:cNvGraphicFramePr>
          <p:nvPr/>
        </p:nvGraphicFramePr>
        <p:xfrm>
          <a:off x="6259513" y="3897313"/>
          <a:ext cx="2884487" cy="555625"/>
        </p:xfrm>
        <a:graphic>
          <a:graphicData uri="http://schemas.openxmlformats.org/presentationml/2006/ole">
            <p:oleObj spid="_x0000_s10262" name="Формула" r:id="rId11" imgW="1574640" imgH="304560" progId="Equation.3">
              <p:embed/>
            </p:oleObj>
          </a:graphicData>
        </a:graphic>
      </p:graphicFrame>
      <p:graphicFrame>
        <p:nvGraphicFramePr>
          <p:cNvPr id="10263" name="Object 23"/>
          <p:cNvGraphicFramePr>
            <a:graphicFrameLocks noChangeAspect="1"/>
          </p:cNvGraphicFramePr>
          <p:nvPr/>
        </p:nvGraphicFramePr>
        <p:xfrm>
          <a:off x="0" y="4437063"/>
          <a:ext cx="3790950" cy="555625"/>
        </p:xfrm>
        <a:graphic>
          <a:graphicData uri="http://schemas.openxmlformats.org/presentationml/2006/ole">
            <p:oleObj spid="_x0000_s10263" name="Формула" r:id="rId12" imgW="2070000" imgH="304560" progId="Equation.3">
              <p:embed/>
            </p:oleObj>
          </a:graphicData>
        </a:graphic>
      </p:graphicFrame>
      <p:graphicFrame>
        <p:nvGraphicFramePr>
          <p:cNvPr id="10265" name="Object 25"/>
          <p:cNvGraphicFramePr>
            <a:graphicFrameLocks noChangeAspect="1"/>
          </p:cNvGraphicFramePr>
          <p:nvPr/>
        </p:nvGraphicFramePr>
        <p:xfrm>
          <a:off x="4140200" y="4400550"/>
          <a:ext cx="2930525" cy="555625"/>
        </p:xfrm>
        <a:graphic>
          <a:graphicData uri="http://schemas.openxmlformats.org/presentationml/2006/ole">
            <p:oleObj spid="_x0000_s10265" name="Формула" r:id="rId13" imgW="1600200" imgH="304560" progId="Equation.3">
              <p:embed/>
            </p:oleObj>
          </a:graphicData>
        </a:graphic>
      </p:graphicFrame>
      <p:graphicFrame>
        <p:nvGraphicFramePr>
          <p:cNvPr id="10266" name="Object 26"/>
          <p:cNvGraphicFramePr>
            <a:graphicFrameLocks noChangeAspect="1"/>
          </p:cNvGraphicFramePr>
          <p:nvPr/>
        </p:nvGraphicFramePr>
        <p:xfrm>
          <a:off x="250825" y="5084763"/>
          <a:ext cx="1604963" cy="555625"/>
        </p:xfrm>
        <a:graphic>
          <a:graphicData uri="http://schemas.openxmlformats.org/presentationml/2006/ole">
            <p:oleObj spid="_x0000_s10266" name="Формула" r:id="rId14" imgW="876240" imgH="304560" progId="Equation.3">
              <p:embed/>
            </p:oleObj>
          </a:graphicData>
        </a:graphic>
      </p:graphicFrame>
      <p:graphicFrame>
        <p:nvGraphicFramePr>
          <p:cNvPr id="10267" name="Object 27"/>
          <p:cNvGraphicFramePr>
            <a:graphicFrameLocks noChangeAspect="1"/>
          </p:cNvGraphicFramePr>
          <p:nvPr/>
        </p:nvGraphicFramePr>
        <p:xfrm>
          <a:off x="2051050" y="5084763"/>
          <a:ext cx="2024063" cy="555625"/>
        </p:xfrm>
        <a:graphic>
          <a:graphicData uri="http://schemas.openxmlformats.org/presentationml/2006/ole">
            <p:oleObj spid="_x0000_s10267" name="Формула" r:id="rId15" imgW="1104840" imgH="304560" progId="Equation.3">
              <p:embed/>
            </p:oleObj>
          </a:graphicData>
        </a:graphic>
      </p:graphicFrame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4932363" y="2565400"/>
            <a:ext cx="40322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30000"/>
              </a:spcBef>
            </a:pPr>
            <a:r>
              <a:rPr lang="ru-RU" b="1"/>
              <a:t>Так как векторы компланарны, </a:t>
            </a:r>
          </a:p>
          <a:p>
            <a:pPr>
              <a:lnSpc>
                <a:spcPct val="70000"/>
              </a:lnSpc>
              <a:spcBef>
                <a:spcPct val="30000"/>
              </a:spcBef>
            </a:pPr>
            <a:r>
              <a:rPr lang="ru-RU" b="1"/>
              <a:t>то они лежат в одной плоскости.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9" dur="1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nimBg="1"/>
      <p:bldP spid="10247" grpId="0" animBg="1"/>
      <p:bldP spid="10248" grpId="0" animBg="1"/>
      <p:bldP spid="10249" grpId="0"/>
      <p:bldP spid="10250" grpId="0"/>
      <p:bldP spid="10251" grpId="0"/>
      <p:bldP spid="10252" grpId="0"/>
      <p:bldP spid="10253" grpId="0" animBg="1"/>
      <p:bldP spid="10254" grpId="0"/>
      <p:bldP spid="10258" grpId="0" animBg="1"/>
      <p:bldP spid="1026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sz="4000" b="1">
                <a:solidFill>
                  <a:schemeClr val="bg1"/>
                </a:solidFill>
              </a:rPr>
              <a:t>Новый материал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341438"/>
            <a:ext cx="8642350" cy="23749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sz="2400" b="1">
                <a:solidFill>
                  <a:srgbClr val="003366"/>
                </a:solidFill>
              </a:rPr>
              <a:t>Мы умеем на плоскости складывать векторы по правилу треугольника и параллелограмма. А если в пространстве?</a:t>
            </a:r>
          </a:p>
          <a:p>
            <a:pPr marL="0" indent="0">
              <a:buFontTx/>
              <a:buNone/>
            </a:pPr>
            <a:r>
              <a:rPr lang="ru-RU" sz="2400" b="1">
                <a:solidFill>
                  <a:srgbClr val="003366"/>
                </a:solidFill>
              </a:rPr>
              <a:t>Для сложения трех некомпланарных векторов пользуются </a:t>
            </a:r>
            <a:r>
              <a:rPr lang="ru-RU" sz="2400" b="1">
                <a:solidFill>
                  <a:srgbClr val="FF0000"/>
                </a:solidFill>
              </a:rPr>
              <a:t>правилом параллелепипеда</a:t>
            </a:r>
            <a:r>
              <a:rPr lang="ru-RU" sz="2400" b="1">
                <a:solidFill>
                  <a:srgbClr val="003366"/>
                </a:solidFill>
              </a:rPr>
              <a:t>. В чем оно заключается?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rot="21353489" flipV="1">
            <a:off x="600075" y="5583238"/>
            <a:ext cx="2252663" cy="6572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rot="-246511">
            <a:off x="774700" y="4538663"/>
            <a:ext cx="16383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rot="21353489" flipV="1">
            <a:off x="2195513" y="4471988"/>
            <a:ext cx="271462" cy="1709737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rot="-246511">
            <a:off x="625475" y="6262688"/>
            <a:ext cx="1639888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rot="21353489" flipV="1">
            <a:off x="603250" y="5641975"/>
            <a:ext cx="614363" cy="6572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rot="21353489" flipV="1">
            <a:off x="565150" y="4605338"/>
            <a:ext cx="273050" cy="170815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 rot="-246511">
            <a:off x="1190625" y="5562600"/>
            <a:ext cx="1638300" cy="0"/>
          </a:xfrm>
          <a:prstGeom prst="line">
            <a:avLst/>
          </a:prstGeom>
          <a:noFill/>
          <a:ln w="28575">
            <a:solidFill>
              <a:srgbClr val="0000CC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rot="21353489" flipV="1">
            <a:off x="2238375" y="5524500"/>
            <a:ext cx="612775" cy="6572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rot="21353489" flipV="1">
            <a:off x="2730500" y="3783013"/>
            <a:ext cx="271463" cy="170815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rot="21353489" flipV="1">
            <a:off x="750888" y="3859213"/>
            <a:ext cx="2252662" cy="657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rot="21353489" flipV="1">
            <a:off x="539750" y="3860800"/>
            <a:ext cx="2525713" cy="2366963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rot="21353489" flipV="1">
            <a:off x="1130300" y="3903663"/>
            <a:ext cx="271463" cy="1708150"/>
          </a:xfrm>
          <a:prstGeom prst="line">
            <a:avLst/>
          </a:prstGeom>
          <a:noFill/>
          <a:ln w="28575">
            <a:solidFill>
              <a:srgbClr val="CC33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rot="21353489" flipV="1">
            <a:off x="752475" y="3917950"/>
            <a:ext cx="612775" cy="6572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rot="21353489" flipV="1">
            <a:off x="2386013" y="3800475"/>
            <a:ext cx="614362" cy="6572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rot="-246511">
            <a:off x="1339850" y="3836988"/>
            <a:ext cx="1639888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11287" name="Object 23"/>
          <p:cNvGraphicFramePr>
            <a:graphicFrameLocks noChangeAspect="1"/>
          </p:cNvGraphicFramePr>
          <p:nvPr/>
        </p:nvGraphicFramePr>
        <p:xfrm>
          <a:off x="1547813" y="6021388"/>
          <a:ext cx="285750" cy="571500"/>
        </p:xfrm>
        <a:graphic>
          <a:graphicData uri="http://schemas.openxmlformats.org/presentationml/2006/ole">
            <p:oleObj spid="_x0000_s11287" name="Формула" r:id="rId3" imgW="139680" imgH="279360" progId="Equation.3">
              <p:embed/>
            </p:oleObj>
          </a:graphicData>
        </a:graphic>
      </p:graphicFrame>
      <p:graphicFrame>
        <p:nvGraphicFramePr>
          <p:cNvPr id="11288" name="Object 24"/>
          <p:cNvGraphicFramePr>
            <a:graphicFrameLocks noChangeAspect="1"/>
          </p:cNvGraphicFramePr>
          <p:nvPr/>
        </p:nvGraphicFramePr>
        <p:xfrm>
          <a:off x="684213" y="5516563"/>
          <a:ext cx="285750" cy="571500"/>
        </p:xfrm>
        <a:graphic>
          <a:graphicData uri="http://schemas.openxmlformats.org/presentationml/2006/ole">
            <p:oleObj spid="_x0000_s11288" name="Формула" r:id="rId4" imgW="139680" imgH="279360" progId="Equation.3">
              <p:embed/>
            </p:oleObj>
          </a:graphicData>
        </a:graphic>
      </p:graphicFrame>
      <p:graphicFrame>
        <p:nvGraphicFramePr>
          <p:cNvPr id="11289" name="Object 25"/>
          <p:cNvGraphicFramePr>
            <a:graphicFrameLocks noChangeAspect="1"/>
          </p:cNvGraphicFramePr>
          <p:nvPr/>
        </p:nvGraphicFramePr>
        <p:xfrm>
          <a:off x="395288" y="4941888"/>
          <a:ext cx="285750" cy="571500"/>
        </p:xfrm>
        <a:graphic>
          <a:graphicData uri="http://schemas.openxmlformats.org/presentationml/2006/ole">
            <p:oleObj spid="_x0000_s11289" name="Формула" r:id="rId5" imgW="139680" imgH="279360" progId="Equation.3">
              <p:embed/>
            </p:oleObj>
          </a:graphicData>
        </a:graphic>
      </p:graphicFrame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843213" y="5300663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Е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468313" y="4437063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С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900113" y="5300663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В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2195513" y="609282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А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323850" y="623728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О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2916238" y="3567113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D</a:t>
            </a:r>
            <a:endParaRPr lang="ru-RU" b="1"/>
          </a:p>
        </p:txBody>
      </p:sp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1042988" y="35004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B</a:t>
            </a:r>
            <a:r>
              <a:rPr lang="en-US" b="1" baseline="-25000"/>
              <a:t>1</a:t>
            </a:r>
            <a:endParaRPr lang="ru-RU" b="1" baseline="-25000"/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2339975" y="4365625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A</a:t>
            </a:r>
            <a:r>
              <a:rPr lang="en-US" b="1" baseline="-25000"/>
              <a:t>1</a:t>
            </a:r>
            <a:endParaRPr lang="ru-RU" b="1" baseline="-25000"/>
          </a:p>
        </p:txBody>
      </p:sp>
      <p:graphicFrame>
        <p:nvGraphicFramePr>
          <p:cNvPr id="11298" name="Object 34"/>
          <p:cNvGraphicFramePr>
            <a:graphicFrameLocks noChangeAspect="1"/>
          </p:cNvGraphicFramePr>
          <p:nvPr/>
        </p:nvGraphicFramePr>
        <p:xfrm>
          <a:off x="3419475" y="3573463"/>
          <a:ext cx="3532188" cy="571500"/>
        </p:xfrm>
        <a:graphic>
          <a:graphicData uri="http://schemas.openxmlformats.org/presentationml/2006/ole">
            <p:oleObj spid="_x0000_s11298" name="Формула" r:id="rId6" imgW="1726920" imgH="279360" progId="Equation.3">
              <p:embed/>
            </p:oleObj>
          </a:graphicData>
        </a:graphic>
      </p:graphicFrame>
      <p:graphicFrame>
        <p:nvGraphicFramePr>
          <p:cNvPr id="11299" name="Object 35"/>
          <p:cNvGraphicFramePr>
            <a:graphicFrameLocks noChangeAspect="1"/>
          </p:cNvGraphicFramePr>
          <p:nvPr/>
        </p:nvGraphicFramePr>
        <p:xfrm>
          <a:off x="6948488" y="3573463"/>
          <a:ext cx="1506537" cy="571500"/>
        </p:xfrm>
        <a:graphic>
          <a:graphicData uri="http://schemas.openxmlformats.org/presentationml/2006/ole">
            <p:oleObj spid="_x0000_s11299" name="Формула" r:id="rId7" imgW="736560" imgH="279360" progId="Equation.3">
              <p:embed/>
            </p:oleObj>
          </a:graphicData>
        </a:graphic>
      </p:graphicFrame>
      <p:graphicFrame>
        <p:nvGraphicFramePr>
          <p:cNvPr id="11300" name="Object 36"/>
          <p:cNvGraphicFramePr>
            <a:graphicFrameLocks noChangeAspect="1"/>
          </p:cNvGraphicFramePr>
          <p:nvPr/>
        </p:nvGraphicFramePr>
        <p:xfrm>
          <a:off x="8388350" y="3573463"/>
          <a:ext cx="544513" cy="571500"/>
        </p:xfrm>
        <a:graphic>
          <a:graphicData uri="http://schemas.openxmlformats.org/presentationml/2006/ole">
            <p:oleObj spid="_x0000_s11300" name="Формула" r:id="rId8" imgW="26640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2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7" dur="10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2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5" dur="1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0" dur="10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5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0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5" dur="10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0" dur="1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5" dur="1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3" grpId="0" animBg="1"/>
      <p:bldP spid="11281" grpId="0" animBg="1"/>
      <p:bldP spid="11278" grpId="0" animBg="1"/>
      <p:bldP spid="11268" grpId="0" animBg="1"/>
      <p:bldP spid="11269" grpId="0" animBg="1"/>
      <p:bldP spid="11270" grpId="0" animBg="1"/>
      <p:bldP spid="11271" grpId="0" animBg="1"/>
      <p:bldP spid="11272" grpId="0" animBg="1"/>
      <p:bldP spid="11274" grpId="0" animBg="1"/>
      <p:bldP spid="11274" grpId="1" animBg="1"/>
      <p:bldP spid="11275" grpId="0" animBg="1"/>
      <p:bldP spid="11276" grpId="0" animBg="1"/>
      <p:bldP spid="11277" grpId="0" animBg="1"/>
      <p:bldP spid="11279" grpId="0" animBg="1"/>
      <p:bldP spid="11280" grpId="0" animBg="1"/>
      <p:bldP spid="11282" grpId="0" animBg="1"/>
      <p:bldP spid="11290" grpId="0"/>
      <p:bldP spid="11291" grpId="0"/>
      <p:bldP spid="11292" grpId="0"/>
      <p:bldP spid="11293" grpId="0"/>
      <p:bldP spid="11294" grpId="0"/>
      <p:bldP spid="11295" grpId="0"/>
      <p:bldP spid="11296" grpId="0"/>
      <p:bldP spid="1129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Новый  материал</a:t>
            </a:r>
            <a:endParaRPr lang="ru-RU" sz="4000" b="1" dirty="0">
              <a:solidFill>
                <a:schemeClr val="bg1"/>
              </a:solidFill>
            </a:endParaRPr>
          </a:p>
        </p:txBody>
      </p:sp>
      <p:graphicFrame>
        <p:nvGraphicFramePr>
          <p:cNvPr id="21561" name="Object 57"/>
          <p:cNvGraphicFramePr>
            <a:graphicFrameLocks noChangeAspect="1"/>
          </p:cNvGraphicFramePr>
          <p:nvPr/>
        </p:nvGraphicFramePr>
        <p:xfrm>
          <a:off x="107504" y="1916832"/>
          <a:ext cx="8848725" cy="1281112"/>
        </p:xfrm>
        <a:graphic>
          <a:graphicData uri="http://schemas.openxmlformats.org/presentationml/2006/ole">
            <p:oleObj spid="_x0000_s21561" name="Формула" r:id="rId3" imgW="4292280" imgH="634680" progId="Equation.3">
              <p:embed/>
            </p:oleObj>
          </a:graphicData>
        </a:graphic>
      </p:graphicFrame>
      <p:sp>
        <p:nvSpPr>
          <p:cNvPr id="21566" name="Text Box 62"/>
          <p:cNvSpPr txBox="1">
            <a:spLocks noChangeArrowheads="1"/>
          </p:cNvSpPr>
          <p:nvPr/>
        </p:nvSpPr>
        <p:spPr bwMode="auto">
          <a:xfrm>
            <a:off x="3275856" y="1412776"/>
            <a:ext cx="2376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rgbClr val="0000CC"/>
                </a:solidFill>
              </a:rPr>
              <a:t>Определение.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2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 Закрепление материала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916832"/>
            <a:ext cx="1898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rgbClr val="003366"/>
                </a:solidFill>
              </a:rPr>
              <a:t>Решение №356</a:t>
            </a:r>
            <a:endParaRPr lang="ru-RU" b="1" dirty="0">
              <a:solidFill>
                <a:srgbClr val="003366"/>
              </a:solidFill>
            </a:endParaRP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250825" y="2781300"/>
            <a:ext cx="2952750" cy="2527300"/>
            <a:chOff x="158" y="1752"/>
            <a:chExt cx="1860" cy="1592"/>
          </a:xfrm>
        </p:grpSpPr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340" y="1933"/>
              <a:ext cx="1451" cy="1224"/>
              <a:chOff x="295" y="1979"/>
              <a:chExt cx="1451" cy="1224"/>
            </a:xfrm>
          </p:grpSpPr>
          <p:sp>
            <p:nvSpPr>
              <p:cNvPr id="10" name="Line 7"/>
              <p:cNvSpPr>
                <a:spLocks noChangeShapeType="1"/>
              </p:cNvSpPr>
              <p:nvPr/>
            </p:nvSpPr>
            <p:spPr bwMode="auto">
              <a:xfrm>
                <a:off x="295" y="2976"/>
                <a:ext cx="544" cy="22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Line 8"/>
              <p:cNvSpPr>
                <a:spLocks noChangeShapeType="1"/>
              </p:cNvSpPr>
              <p:nvPr/>
            </p:nvSpPr>
            <p:spPr bwMode="auto">
              <a:xfrm flipV="1">
                <a:off x="839" y="2704"/>
                <a:ext cx="907" cy="49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Line 9"/>
              <p:cNvSpPr>
                <a:spLocks noChangeShapeType="1"/>
              </p:cNvSpPr>
              <p:nvPr/>
            </p:nvSpPr>
            <p:spPr bwMode="auto">
              <a:xfrm flipH="1">
                <a:off x="295" y="2704"/>
                <a:ext cx="1451" cy="27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Line 10"/>
              <p:cNvSpPr>
                <a:spLocks noChangeShapeType="1"/>
              </p:cNvSpPr>
              <p:nvPr/>
            </p:nvSpPr>
            <p:spPr bwMode="auto">
              <a:xfrm flipV="1">
                <a:off x="295" y="1979"/>
                <a:ext cx="498" cy="9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Line 11"/>
              <p:cNvSpPr>
                <a:spLocks noChangeShapeType="1"/>
              </p:cNvSpPr>
              <p:nvPr/>
            </p:nvSpPr>
            <p:spPr bwMode="auto">
              <a:xfrm>
                <a:off x="793" y="1979"/>
                <a:ext cx="46" cy="122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Line 12"/>
              <p:cNvSpPr>
                <a:spLocks noChangeShapeType="1"/>
              </p:cNvSpPr>
              <p:nvPr/>
            </p:nvSpPr>
            <p:spPr bwMode="auto">
              <a:xfrm>
                <a:off x="793" y="1979"/>
                <a:ext cx="953" cy="72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" name="Text Box 14"/>
            <p:cNvSpPr txBox="1">
              <a:spLocks noChangeArrowheads="1"/>
            </p:cNvSpPr>
            <p:nvPr/>
          </p:nvSpPr>
          <p:spPr bwMode="auto">
            <a:xfrm>
              <a:off x="158" y="2886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>
                  <a:solidFill>
                    <a:srgbClr val="0000CC"/>
                  </a:solidFill>
                </a:rPr>
                <a:t>C</a:t>
              </a:r>
              <a:endParaRPr lang="ru-RU" b="1" dirty="0">
                <a:solidFill>
                  <a:srgbClr val="0000CC"/>
                </a:solidFill>
              </a:endParaRPr>
            </a:p>
          </p:txBody>
        </p:sp>
        <p:sp>
          <p:nvSpPr>
            <p:cNvPr id="7" name="Text Box 15"/>
            <p:cNvSpPr txBox="1">
              <a:spLocks noChangeArrowheads="1"/>
            </p:cNvSpPr>
            <p:nvPr/>
          </p:nvSpPr>
          <p:spPr bwMode="auto">
            <a:xfrm>
              <a:off x="1791" y="2478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>
                  <a:solidFill>
                    <a:srgbClr val="0000CC"/>
                  </a:solidFill>
                </a:rPr>
                <a:t>D</a:t>
              </a:r>
              <a:endParaRPr lang="ru-RU" b="1" dirty="0">
                <a:solidFill>
                  <a:srgbClr val="0000CC"/>
                </a:solidFill>
              </a:endParaRPr>
            </a:p>
          </p:txBody>
        </p:sp>
        <p:sp>
          <p:nvSpPr>
            <p:cNvPr id="8" name="Text Box 16"/>
            <p:cNvSpPr txBox="1">
              <a:spLocks noChangeArrowheads="1"/>
            </p:cNvSpPr>
            <p:nvPr/>
          </p:nvSpPr>
          <p:spPr bwMode="auto">
            <a:xfrm>
              <a:off x="793" y="3113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>
                  <a:solidFill>
                    <a:srgbClr val="0000CC"/>
                  </a:solidFill>
                </a:rPr>
                <a:t>B</a:t>
              </a:r>
              <a:endParaRPr lang="ru-RU" b="1" dirty="0">
                <a:solidFill>
                  <a:srgbClr val="0000CC"/>
                </a:solidFill>
              </a:endParaRPr>
            </a:p>
          </p:txBody>
        </p:sp>
        <p:sp>
          <p:nvSpPr>
            <p:cNvPr id="9" name="Text Box 17"/>
            <p:cNvSpPr txBox="1">
              <a:spLocks noChangeArrowheads="1"/>
            </p:cNvSpPr>
            <p:nvPr/>
          </p:nvSpPr>
          <p:spPr bwMode="auto">
            <a:xfrm>
              <a:off x="839" y="1752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dirty="0" smtClean="0">
                  <a:solidFill>
                    <a:srgbClr val="0000CC"/>
                  </a:solidFill>
                </a:rPr>
                <a:t>А</a:t>
              </a:r>
              <a:endParaRPr lang="ru-RU" b="1" dirty="0">
                <a:solidFill>
                  <a:srgbClr val="0000CC"/>
                </a:solidFill>
              </a:endParaRPr>
            </a:p>
          </p:txBody>
        </p:sp>
      </p:grp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3527425" y="2132856"/>
          <a:ext cx="5616575" cy="2579687"/>
        </p:xfrm>
        <a:graphic>
          <a:graphicData uri="http://schemas.openxmlformats.org/presentationml/2006/ole">
            <p:oleObj spid="_x0000_s38914" name="Формула" r:id="rId3" imgW="2819160" imgH="1307880" progId="Equation.3">
              <p:embed/>
            </p:oleObj>
          </a:graphicData>
        </a:graphic>
      </p:graphicFrame>
      <p:cxnSp>
        <p:nvCxnSpPr>
          <p:cNvPr id="22" name="Прямая соединительная линия 21"/>
          <p:cNvCxnSpPr/>
          <p:nvPr/>
        </p:nvCxnSpPr>
        <p:spPr>
          <a:xfrm>
            <a:off x="899592" y="3861048"/>
            <a:ext cx="1152128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11560" y="357301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E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23728" y="479715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F</a:t>
            </a:r>
            <a:endParaRPr lang="ru-RU" dirty="0">
              <a:solidFill>
                <a:srgbClr val="0000CC"/>
              </a:solidFill>
            </a:endParaRPr>
          </a:p>
        </p:txBody>
      </p:sp>
      <p:cxnSp>
        <p:nvCxnSpPr>
          <p:cNvPr id="36" name="Прямая соединительная линия 35"/>
          <p:cNvCxnSpPr>
            <a:endCxn id="15" idx="0"/>
          </p:cNvCxnSpPr>
          <p:nvPr/>
        </p:nvCxnSpPr>
        <p:spPr>
          <a:xfrm flipH="1" flipV="1">
            <a:off x="1330325" y="3068638"/>
            <a:ext cx="721395" cy="1584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endCxn id="13" idx="0"/>
          </p:cNvCxnSpPr>
          <p:nvPr/>
        </p:nvCxnSpPr>
        <p:spPr>
          <a:xfrm flipH="1" flipV="1">
            <a:off x="539750" y="4651376"/>
            <a:ext cx="1511970" cy="1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Закрепление материала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250825" y="1412875"/>
            <a:ext cx="10808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003366"/>
                </a:solidFill>
              </a:rPr>
              <a:t>№356</a:t>
            </a:r>
            <a:endParaRPr lang="ru-RU" sz="2400" b="1" dirty="0">
              <a:solidFill>
                <a:srgbClr val="003366"/>
              </a:solidFill>
            </a:endParaRPr>
          </a:p>
        </p:txBody>
      </p:sp>
      <p:grpSp>
        <p:nvGrpSpPr>
          <p:cNvPr id="19462" name="Group 6"/>
          <p:cNvGrpSpPr>
            <a:grpSpLocks/>
          </p:cNvGrpSpPr>
          <p:nvPr/>
        </p:nvGrpSpPr>
        <p:grpSpPr bwMode="auto">
          <a:xfrm>
            <a:off x="250825" y="1700213"/>
            <a:ext cx="2952750" cy="2527300"/>
            <a:chOff x="158" y="1752"/>
            <a:chExt cx="1860" cy="1592"/>
          </a:xfrm>
        </p:grpSpPr>
        <p:grpSp>
          <p:nvGrpSpPr>
            <p:cNvPr id="19463" name="Group 7"/>
            <p:cNvGrpSpPr>
              <a:grpSpLocks/>
            </p:cNvGrpSpPr>
            <p:nvPr/>
          </p:nvGrpSpPr>
          <p:grpSpPr bwMode="auto">
            <a:xfrm>
              <a:off x="340" y="1933"/>
              <a:ext cx="1451" cy="1224"/>
              <a:chOff x="295" y="1979"/>
              <a:chExt cx="1451" cy="1224"/>
            </a:xfrm>
          </p:grpSpPr>
          <p:sp>
            <p:nvSpPr>
              <p:cNvPr id="19464" name="Line 8"/>
              <p:cNvSpPr>
                <a:spLocks noChangeShapeType="1"/>
              </p:cNvSpPr>
              <p:nvPr/>
            </p:nvSpPr>
            <p:spPr bwMode="auto">
              <a:xfrm>
                <a:off x="295" y="2976"/>
                <a:ext cx="544" cy="22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5" name="Line 9"/>
              <p:cNvSpPr>
                <a:spLocks noChangeShapeType="1"/>
              </p:cNvSpPr>
              <p:nvPr/>
            </p:nvSpPr>
            <p:spPr bwMode="auto">
              <a:xfrm flipV="1">
                <a:off x="839" y="2704"/>
                <a:ext cx="907" cy="49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6" name="Line 10"/>
              <p:cNvSpPr>
                <a:spLocks noChangeShapeType="1"/>
              </p:cNvSpPr>
              <p:nvPr/>
            </p:nvSpPr>
            <p:spPr bwMode="auto">
              <a:xfrm flipH="1">
                <a:off x="295" y="2704"/>
                <a:ext cx="1451" cy="27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7" name="Line 11"/>
              <p:cNvSpPr>
                <a:spLocks noChangeShapeType="1"/>
              </p:cNvSpPr>
              <p:nvPr/>
            </p:nvSpPr>
            <p:spPr bwMode="auto">
              <a:xfrm flipV="1">
                <a:off x="295" y="1979"/>
                <a:ext cx="498" cy="9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8" name="Line 12"/>
              <p:cNvSpPr>
                <a:spLocks noChangeShapeType="1"/>
              </p:cNvSpPr>
              <p:nvPr/>
            </p:nvSpPr>
            <p:spPr bwMode="auto">
              <a:xfrm>
                <a:off x="793" y="1979"/>
                <a:ext cx="46" cy="122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9" name="Line 13"/>
              <p:cNvSpPr>
                <a:spLocks noChangeShapeType="1"/>
              </p:cNvSpPr>
              <p:nvPr/>
            </p:nvSpPr>
            <p:spPr bwMode="auto">
              <a:xfrm>
                <a:off x="793" y="1979"/>
                <a:ext cx="953" cy="72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9470" name="Text Box 14"/>
            <p:cNvSpPr txBox="1">
              <a:spLocks noChangeArrowheads="1"/>
            </p:cNvSpPr>
            <p:nvPr/>
          </p:nvSpPr>
          <p:spPr bwMode="auto">
            <a:xfrm>
              <a:off x="158" y="2886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>
                  <a:solidFill>
                    <a:srgbClr val="0000CC"/>
                  </a:solidFill>
                </a:rPr>
                <a:t>C</a:t>
              </a:r>
              <a:endParaRPr lang="ru-RU" b="1" dirty="0">
                <a:solidFill>
                  <a:srgbClr val="0000CC"/>
                </a:solidFill>
              </a:endParaRPr>
            </a:p>
          </p:txBody>
        </p:sp>
        <p:sp>
          <p:nvSpPr>
            <p:cNvPr id="19471" name="Text Box 15"/>
            <p:cNvSpPr txBox="1">
              <a:spLocks noChangeArrowheads="1"/>
            </p:cNvSpPr>
            <p:nvPr/>
          </p:nvSpPr>
          <p:spPr bwMode="auto">
            <a:xfrm>
              <a:off x="1791" y="2478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>
                  <a:solidFill>
                    <a:srgbClr val="0000CC"/>
                  </a:solidFill>
                </a:rPr>
                <a:t>D</a:t>
              </a:r>
              <a:endParaRPr lang="ru-RU" b="1" dirty="0">
                <a:solidFill>
                  <a:srgbClr val="0000CC"/>
                </a:solidFill>
              </a:endParaRPr>
            </a:p>
          </p:txBody>
        </p:sp>
        <p:sp>
          <p:nvSpPr>
            <p:cNvPr id="19472" name="Text Box 16"/>
            <p:cNvSpPr txBox="1">
              <a:spLocks noChangeArrowheads="1"/>
            </p:cNvSpPr>
            <p:nvPr/>
          </p:nvSpPr>
          <p:spPr bwMode="auto">
            <a:xfrm>
              <a:off x="793" y="3113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>
                  <a:solidFill>
                    <a:srgbClr val="0000CC"/>
                  </a:solidFill>
                </a:rPr>
                <a:t>B</a:t>
              </a:r>
              <a:endParaRPr lang="ru-RU" b="1" dirty="0">
                <a:solidFill>
                  <a:srgbClr val="0000CC"/>
                </a:solidFill>
              </a:endParaRPr>
            </a:p>
          </p:txBody>
        </p:sp>
        <p:sp>
          <p:nvSpPr>
            <p:cNvPr id="19473" name="Text Box 17"/>
            <p:cNvSpPr txBox="1">
              <a:spLocks noChangeArrowheads="1"/>
            </p:cNvSpPr>
            <p:nvPr/>
          </p:nvSpPr>
          <p:spPr bwMode="auto">
            <a:xfrm>
              <a:off x="839" y="1752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>
                  <a:solidFill>
                    <a:srgbClr val="0000CC"/>
                  </a:solidFill>
                </a:rPr>
                <a:t>A</a:t>
              </a:r>
              <a:endParaRPr lang="ru-RU" b="1" dirty="0">
                <a:solidFill>
                  <a:srgbClr val="0000CC"/>
                </a:solidFill>
              </a:endParaRPr>
            </a:p>
          </p:txBody>
        </p:sp>
      </p:grpSp>
      <p:graphicFrame>
        <p:nvGraphicFramePr>
          <p:cNvPr id="19478" name="Object 22"/>
          <p:cNvGraphicFramePr>
            <a:graphicFrameLocks noChangeAspect="1"/>
          </p:cNvGraphicFramePr>
          <p:nvPr/>
        </p:nvGraphicFramePr>
        <p:xfrm>
          <a:off x="3635375" y="1557338"/>
          <a:ext cx="773113" cy="569912"/>
        </p:xfrm>
        <a:graphic>
          <a:graphicData uri="http://schemas.openxmlformats.org/presentationml/2006/ole">
            <p:oleObj spid="_x0000_s19478" name="Формула" r:id="rId3" imgW="393480" imgH="266400" progId="Equation.3">
              <p:embed/>
            </p:oleObj>
          </a:graphicData>
        </a:graphic>
      </p:graphicFrame>
      <p:graphicFrame>
        <p:nvGraphicFramePr>
          <p:cNvPr id="19479" name="Object 23"/>
          <p:cNvGraphicFramePr>
            <a:graphicFrameLocks noChangeAspect="1"/>
          </p:cNvGraphicFramePr>
          <p:nvPr/>
        </p:nvGraphicFramePr>
        <p:xfrm>
          <a:off x="4427538" y="1557338"/>
          <a:ext cx="1495425" cy="569912"/>
        </p:xfrm>
        <a:graphic>
          <a:graphicData uri="http://schemas.openxmlformats.org/presentationml/2006/ole">
            <p:oleObj spid="_x0000_s19479" name="Формула" r:id="rId4" imgW="761760" imgH="266400" progId="Equation.3">
              <p:embed/>
            </p:oleObj>
          </a:graphicData>
        </a:graphic>
      </p:graphicFrame>
      <p:graphicFrame>
        <p:nvGraphicFramePr>
          <p:cNvPr id="19480" name="Object 24"/>
          <p:cNvGraphicFramePr>
            <a:graphicFrameLocks noChangeAspect="1"/>
          </p:cNvGraphicFramePr>
          <p:nvPr/>
        </p:nvGraphicFramePr>
        <p:xfrm>
          <a:off x="5940425" y="1517650"/>
          <a:ext cx="1968500" cy="922338"/>
        </p:xfrm>
        <a:graphic>
          <a:graphicData uri="http://schemas.openxmlformats.org/presentationml/2006/ole">
            <p:oleObj spid="_x0000_s19480" name="Формула" r:id="rId5" imgW="1002960" imgH="431640" progId="Equation.3">
              <p:embed/>
            </p:oleObj>
          </a:graphicData>
        </a:graphic>
      </p:graphicFrame>
      <p:graphicFrame>
        <p:nvGraphicFramePr>
          <p:cNvPr id="19481" name="Object 25"/>
          <p:cNvGraphicFramePr>
            <a:graphicFrameLocks noChangeAspect="1"/>
          </p:cNvGraphicFramePr>
          <p:nvPr/>
        </p:nvGraphicFramePr>
        <p:xfrm>
          <a:off x="3563938" y="2276475"/>
          <a:ext cx="2217737" cy="922338"/>
        </p:xfrm>
        <a:graphic>
          <a:graphicData uri="http://schemas.openxmlformats.org/presentationml/2006/ole">
            <p:oleObj spid="_x0000_s19481" name="Формула" r:id="rId6" imgW="1130040" imgH="431640" progId="Equation.3">
              <p:embed/>
            </p:oleObj>
          </a:graphicData>
        </a:graphic>
      </p:graphicFrame>
      <p:graphicFrame>
        <p:nvGraphicFramePr>
          <p:cNvPr id="19482" name="Object 26"/>
          <p:cNvGraphicFramePr>
            <a:graphicFrameLocks noChangeAspect="1"/>
          </p:cNvGraphicFramePr>
          <p:nvPr/>
        </p:nvGraphicFramePr>
        <p:xfrm>
          <a:off x="5867400" y="2276475"/>
          <a:ext cx="2641600" cy="922338"/>
        </p:xfrm>
        <a:graphic>
          <a:graphicData uri="http://schemas.openxmlformats.org/presentationml/2006/ole">
            <p:oleObj spid="_x0000_s19482" name="Формула" r:id="rId7" imgW="1346040" imgH="431640" progId="Equation.3">
              <p:embed/>
            </p:oleObj>
          </a:graphicData>
        </a:graphic>
      </p:graphicFrame>
      <p:graphicFrame>
        <p:nvGraphicFramePr>
          <p:cNvPr id="19483" name="Object 27"/>
          <p:cNvGraphicFramePr>
            <a:graphicFrameLocks noChangeAspect="1"/>
          </p:cNvGraphicFramePr>
          <p:nvPr/>
        </p:nvGraphicFramePr>
        <p:xfrm>
          <a:off x="3492500" y="3213100"/>
          <a:ext cx="2890838" cy="922338"/>
        </p:xfrm>
        <a:graphic>
          <a:graphicData uri="http://schemas.openxmlformats.org/presentationml/2006/ole">
            <p:oleObj spid="_x0000_s19483" name="Формула" r:id="rId8" imgW="1473120" imgH="431640" progId="Equation.3">
              <p:embed/>
            </p:oleObj>
          </a:graphicData>
        </a:graphic>
      </p:graphicFrame>
      <p:graphicFrame>
        <p:nvGraphicFramePr>
          <p:cNvPr id="19484" name="Object 28"/>
          <p:cNvGraphicFramePr>
            <a:graphicFrameLocks noChangeAspect="1"/>
          </p:cNvGraphicFramePr>
          <p:nvPr/>
        </p:nvGraphicFramePr>
        <p:xfrm>
          <a:off x="6443663" y="3213100"/>
          <a:ext cx="1871662" cy="922338"/>
        </p:xfrm>
        <a:graphic>
          <a:graphicData uri="http://schemas.openxmlformats.org/presentationml/2006/ole">
            <p:oleObj spid="_x0000_s19484" name="Формула" r:id="rId9" imgW="914400" imgH="431640" progId="Equation.3">
              <p:embed/>
            </p:oleObj>
          </a:graphicData>
        </a:graphic>
      </p:graphicFrame>
      <p:graphicFrame>
        <p:nvGraphicFramePr>
          <p:cNvPr id="19485" name="Object 29"/>
          <p:cNvGraphicFramePr>
            <a:graphicFrameLocks noChangeAspect="1"/>
          </p:cNvGraphicFramePr>
          <p:nvPr/>
        </p:nvGraphicFramePr>
        <p:xfrm>
          <a:off x="250825" y="4365625"/>
          <a:ext cx="5435600" cy="652463"/>
        </p:xfrm>
        <a:graphic>
          <a:graphicData uri="http://schemas.openxmlformats.org/presentationml/2006/ole">
            <p:oleObj spid="_x0000_s19485" name="Формула" r:id="rId10" imgW="2654280" imgH="304560" progId="Equation.3">
              <p:embed/>
            </p:oleObj>
          </a:graphicData>
        </a:graphic>
      </p:graphicFrame>
      <p:graphicFrame>
        <p:nvGraphicFramePr>
          <p:cNvPr id="19486" name="Object 30"/>
          <p:cNvGraphicFramePr>
            <a:graphicFrameLocks noChangeAspect="1"/>
          </p:cNvGraphicFramePr>
          <p:nvPr/>
        </p:nvGraphicFramePr>
        <p:xfrm>
          <a:off x="250825" y="5013325"/>
          <a:ext cx="7705725" cy="652463"/>
        </p:xfrm>
        <a:graphic>
          <a:graphicData uri="http://schemas.openxmlformats.org/presentationml/2006/ole">
            <p:oleObj spid="_x0000_s19486" name="Формула" r:id="rId11" imgW="3530520" imgH="304560" progId="Equation.3">
              <p:embed/>
            </p:oleObj>
          </a:graphicData>
        </a:graphic>
      </p:graphicFrame>
      <p:graphicFrame>
        <p:nvGraphicFramePr>
          <p:cNvPr id="19487" name="Object 31"/>
          <p:cNvGraphicFramePr>
            <a:graphicFrameLocks noChangeAspect="1"/>
          </p:cNvGraphicFramePr>
          <p:nvPr/>
        </p:nvGraphicFramePr>
        <p:xfrm>
          <a:off x="2487613" y="5842000"/>
          <a:ext cx="3519487" cy="434975"/>
        </p:xfrm>
        <a:graphic>
          <a:graphicData uri="http://schemas.openxmlformats.org/presentationml/2006/ole">
            <p:oleObj spid="_x0000_s19487" name="Формула" r:id="rId12" imgW="1612800" imgH="203040" progId="Equation.3">
              <p:embed/>
            </p:oleObj>
          </a:graphicData>
        </a:graphic>
      </p:graphicFrame>
      <p:cxnSp>
        <p:nvCxnSpPr>
          <p:cNvPr id="31" name="Прямая соединительная линия 30"/>
          <p:cNvCxnSpPr/>
          <p:nvPr/>
        </p:nvCxnSpPr>
        <p:spPr>
          <a:xfrm>
            <a:off x="1331640" y="2060848"/>
            <a:ext cx="720080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123728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F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9552" y="24208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E</a:t>
            </a:r>
            <a:endParaRPr lang="ru-RU" dirty="0">
              <a:solidFill>
                <a:srgbClr val="0000CC"/>
              </a:solidFill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H="1" flipV="1">
            <a:off x="899592" y="2780928"/>
            <a:ext cx="1152128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539552" y="3573016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19469" idx="1"/>
          </p:cNvCxnSpPr>
          <p:nvPr/>
        </p:nvCxnSpPr>
        <p:spPr>
          <a:xfrm flipH="1" flipV="1">
            <a:off x="971600" y="2780928"/>
            <a:ext cx="1871613" cy="3575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sz="4000" b="1">
                <a:solidFill>
                  <a:schemeClr val="bg1"/>
                </a:solidFill>
              </a:rPr>
              <a:t>Домашнее задание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341438"/>
            <a:ext cx="8713788" cy="504031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sz="28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п. 39, 40</a:t>
            </a:r>
          </a:p>
          <a:p>
            <a:pPr marL="0" indent="0">
              <a:buFontTx/>
              <a:buNone/>
            </a:pPr>
            <a:r>
              <a:rPr lang="ru-RU" sz="28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вопросы 13-15 стр. 97</a:t>
            </a:r>
          </a:p>
          <a:p>
            <a:pPr marL="0" indent="0">
              <a:buFontTx/>
              <a:buNone/>
            </a:pPr>
            <a:r>
              <a:rPr lang="ru-RU" sz="2800" b="1" dirty="0" smtClean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№358</a:t>
            </a:r>
            <a:r>
              <a:rPr lang="ru-RU" sz="2800" b="1" dirty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smtClean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разобрать №366, </a:t>
            </a:r>
            <a:r>
              <a:rPr lang="ru-RU" sz="2800" b="1" dirty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368(а, б)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>
            <a:normAutofit fontScale="90000"/>
          </a:bodyPr>
          <a:lstStyle/>
          <a:p>
            <a:r>
              <a:rPr lang="ru-RU">
                <a:solidFill>
                  <a:schemeClr val="bg1"/>
                </a:solidFill>
              </a:rPr>
              <a:t>Цели урока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idx="1"/>
          </p:nvPr>
        </p:nvSpPr>
        <p:spPr>
          <a:xfrm>
            <a:off x="179388" y="1341438"/>
            <a:ext cx="8785225" cy="4967287"/>
          </a:xfrm>
        </p:spPr>
        <p:txBody>
          <a:bodyPr/>
          <a:lstStyle/>
          <a:p>
            <a:r>
              <a:rPr lang="ru-RU" sz="2800" b="1">
                <a:solidFill>
                  <a:srgbClr val="003366"/>
                </a:solidFill>
              </a:rPr>
              <a:t>Ввести определение компланарных векторов.</a:t>
            </a:r>
          </a:p>
          <a:p>
            <a:r>
              <a:rPr lang="ru-RU" sz="2800" b="1">
                <a:solidFill>
                  <a:srgbClr val="003366"/>
                </a:solidFill>
              </a:rPr>
              <a:t>Рассмотреть признак компланарности трех векторов и правило параллелепипеда, сложение трех некомпланарных векторов.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854968"/>
          </a:xfrm>
        </p:spPr>
        <p:txBody>
          <a:bodyPr/>
          <a:lstStyle/>
          <a:p>
            <a:r>
              <a:rPr lang="ru-RU" dirty="0" smtClean="0"/>
              <a:t>Фронтальный 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805264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Что называется вектором в пространстве? Как обозначается вектор?</a:t>
            </a:r>
          </a:p>
          <a:p>
            <a:pPr marL="514350" indent="-514350">
              <a:buAutoNum type="arabicPeriod"/>
            </a:pPr>
            <a:r>
              <a:rPr lang="ru-RU" dirty="0" smtClean="0"/>
              <a:t>Что называется длиной вектора? Как она обозначается?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Какой вектор называется нулевым? Как он обозначается?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Какие векторы называются коллинеарными?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Какие векторы называются </a:t>
            </a:r>
            <a:r>
              <a:rPr lang="ru-RU" dirty="0" err="1" smtClean="0"/>
              <a:t>сонаправленными</a:t>
            </a:r>
            <a:r>
              <a:rPr lang="ru-RU" dirty="0" smtClean="0"/>
              <a:t>? Как они обозначаются?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Какие векторы называются </a:t>
            </a:r>
            <a:r>
              <a:rPr lang="ru-RU" dirty="0" err="1" smtClean="0"/>
              <a:t>противоположнонавленными</a:t>
            </a:r>
            <a:r>
              <a:rPr lang="ru-RU" dirty="0" smtClean="0"/>
              <a:t>? Как они обозначаются?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Какие векторы называются равными?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8. Справедливо ли утверждение: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ru-RU" dirty="0" smtClean="0"/>
              <a:t>Любые два противоположно направленных вектора </a:t>
            </a:r>
            <a:r>
              <a:rPr lang="ru-RU" dirty="0" err="1" smtClean="0"/>
              <a:t>коллинеарны</a:t>
            </a:r>
            <a:endParaRPr lang="ru-RU" dirty="0" smtClean="0"/>
          </a:p>
          <a:p>
            <a:pPr marL="514350" indent="-514350">
              <a:buFont typeface="+mj-lt"/>
              <a:buAutoNum type="alphaLcPeriod"/>
            </a:pPr>
            <a:r>
              <a:rPr lang="ru-RU" dirty="0" smtClean="0"/>
              <a:t>Любые два коллинеарных вектора </a:t>
            </a:r>
            <a:r>
              <a:rPr lang="ru-RU" dirty="0" err="1" smtClean="0"/>
              <a:t>сонаправлены</a:t>
            </a:r>
            <a:endParaRPr lang="ru-RU" dirty="0" smtClean="0"/>
          </a:p>
          <a:p>
            <a:pPr marL="514350" indent="-514350">
              <a:buFont typeface="+mj-lt"/>
              <a:buAutoNum type="alphaLcPeriod"/>
            </a:pPr>
            <a:r>
              <a:rPr lang="ru-RU" dirty="0" smtClean="0"/>
              <a:t>Любые два равных вектора </a:t>
            </a:r>
            <a:r>
              <a:rPr lang="ru-RU" dirty="0" err="1" smtClean="0"/>
              <a:t>коллинеарны</a:t>
            </a:r>
            <a:endParaRPr lang="ru-RU" dirty="0" smtClean="0"/>
          </a:p>
          <a:p>
            <a:pPr marL="514350" indent="-514350">
              <a:buFont typeface="+mj-lt"/>
              <a:buAutoNum type="alphaLcPeriod"/>
            </a:pPr>
            <a:r>
              <a:rPr lang="ru-RU" dirty="0" smtClean="0"/>
              <a:t>Любые два </a:t>
            </a:r>
            <a:r>
              <a:rPr lang="ru-RU" dirty="0" err="1" smtClean="0"/>
              <a:t>сонаправленных</a:t>
            </a:r>
            <a:r>
              <a:rPr lang="ru-RU" dirty="0" smtClean="0"/>
              <a:t> вектора равны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9. Может ли длина суммы двух векторов быть меньше длины каждого из слагаемых?</a:t>
            </a:r>
          </a:p>
          <a:p>
            <a:pPr>
              <a:buNone/>
            </a:pPr>
            <a:r>
              <a:rPr lang="ru-RU" dirty="0" smtClean="0"/>
              <a:t>10. Может ли длина суммы нескольких ненулевых векторов быть равной сумме длин этих векторов?</a:t>
            </a:r>
          </a:p>
          <a:p>
            <a:pPr>
              <a:buNone/>
            </a:pPr>
            <a:r>
              <a:rPr lang="ru-RU" dirty="0" smtClean="0"/>
              <a:t>11. Может ли длина разности двух ненулевых векторов быть равной сумме длин этих векторов?</a:t>
            </a:r>
          </a:p>
          <a:p>
            <a:pPr>
              <a:buNone/>
            </a:pPr>
            <a:r>
              <a:rPr lang="ru-RU" dirty="0" smtClean="0"/>
              <a:t>12. Может ли длина разности двух ненулевых векторов быть равной длине разности этих векторов?</a:t>
            </a:r>
          </a:p>
          <a:p>
            <a:pPr>
              <a:buNone/>
            </a:pPr>
            <a:r>
              <a:rPr lang="ru-RU" dirty="0" smtClean="0"/>
              <a:t>13. Может ли длина суммы двух ненулевых векторов быть равна длине разности этих векторов?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sz="4000" b="1">
                <a:solidFill>
                  <a:schemeClr val="bg1"/>
                </a:solidFill>
              </a:rPr>
              <a:t>Новый материал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341438"/>
            <a:ext cx="8785225" cy="4967287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ru-RU" sz="2400" b="1" i="1" dirty="0">
                <a:solidFill>
                  <a:srgbClr val="CC3300"/>
                </a:solidFill>
              </a:rPr>
              <a:t>Определение.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ru-RU" sz="2400" b="1" dirty="0"/>
              <a:t>Векторы называются </a:t>
            </a:r>
            <a:r>
              <a:rPr lang="ru-RU" sz="2400" b="1" dirty="0" err="1">
                <a:solidFill>
                  <a:srgbClr val="FF6600"/>
                </a:solidFill>
              </a:rPr>
              <a:t>компланарными</a:t>
            </a:r>
            <a:r>
              <a:rPr lang="ru-RU" sz="2400" b="1" dirty="0"/>
              <a:t>, если при откладывании от одной и той же точки они будут лежать в одной плоскости.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ru-RU" sz="2400" b="1" i="1" dirty="0">
                <a:solidFill>
                  <a:srgbClr val="CC3300"/>
                </a:solidFill>
              </a:rPr>
              <a:t>Иначе</a:t>
            </a:r>
            <a:r>
              <a:rPr lang="ru-RU" sz="2400" b="1" i="1" dirty="0"/>
              <a:t>:</a:t>
            </a:r>
            <a:r>
              <a:rPr lang="ru-RU" sz="2400" b="1" dirty="0"/>
              <a:t> векторы называются </a:t>
            </a:r>
            <a:r>
              <a:rPr lang="ru-RU" sz="2400" b="1" dirty="0" err="1">
                <a:solidFill>
                  <a:srgbClr val="FF6600"/>
                </a:solidFill>
              </a:rPr>
              <a:t>компланарными</a:t>
            </a:r>
            <a:r>
              <a:rPr lang="ru-RU" sz="2400" b="1" dirty="0"/>
              <a:t>, если имеются равные им векторы, лежащие в одной плоскости.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ru-RU" sz="2400" b="1" dirty="0">
                <a:solidFill>
                  <a:srgbClr val="7030A0"/>
                </a:solidFill>
              </a:rPr>
              <a:t>Любые два вектора </a:t>
            </a:r>
            <a:r>
              <a:rPr lang="ru-RU" sz="2400" b="1" dirty="0" err="1">
                <a:solidFill>
                  <a:srgbClr val="7030A0"/>
                </a:solidFill>
              </a:rPr>
              <a:t>компланарны</a:t>
            </a:r>
            <a:r>
              <a:rPr lang="ru-RU" sz="2400" b="1" dirty="0">
                <a:solidFill>
                  <a:srgbClr val="CC3300"/>
                </a:solidFill>
              </a:rPr>
              <a:t>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ru-RU" sz="2400" b="1" dirty="0">
                <a:solidFill>
                  <a:srgbClr val="660033"/>
                </a:solidFill>
              </a:rPr>
              <a:t>Три вектора, среди которых имеются два коллинеарных, также </a:t>
            </a:r>
            <a:r>
              <a:rPr lang="ru-RU" sz="2400" b="1" dirty="0" err="1">
                <a:solidFill>
                  <a:srgbClr val="660033"/>
                </a:solidFill>
              </a:rPr>
              <a:t>компланарны</a:t>
            </a:r>
            <a:r>
              <a:rPr lang="ru-RU" sz="2400" b="1" dirty="0">
                <a:solidFill>
                  <a:srgbClr val="660033"/>
                </a:solidFill>
              </a:rPr>
              <a:t>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ru-RU" sz="2400" b="1" dirty="0"/>
              <a:t>Почему?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</a:rPr>
              <a:t>Три произвольных вектора могут быть как </a:t>
            </a:r>
            <a:r>
              <a:rPr lang="ru-RU" sz="2400" b="1" i="1" dirty="0" err="1">
                <a:solidFill>
                  <a:schemeClr val="accent6">
                    <a:lumMod val="50000"/>
                  </a:schemeClr>
                </a:solidFill>
              </a:rPr>
              <a:t>компланарными</a:t>
            </a:r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</a:rPr>
              <a:t>, так и некомпланарными.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Новый материал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507288" cy="512784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Устное решение № 355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0000CC"/>
                </a:solidFill>
              </a:rPr>
              <a:t>                                          а) да, т.к. три вектора, среди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0000CC"/>
                </a:solidFill>
              </a:rPr>
              <a:t>                                                которых имеются два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0000CC"/>
                </a:solidFill>
              </a:rPr>
              <a:t>                                                коллинеарных вектора, также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0000CC"/>
                </a:solidFill>
              </a:rPr>
              <a:t>                                                </a:t>
            </a:r>
            <a:r>
              <a:rPr lang="ru-RU" sz="2400" b="1" dirty="0" err="1" smtClean="0">
                <a:solidFill>
                  <a:srgbClr val="0000CC"/>
                </a:solidFill>
              </a:rPr>
              <a:t>компланарны</a:t>
            </a:r>
            <a:endParaRPr lang="ru-RU" sz="2400" b="1" dirty="0" smtClean="0">
              <a:solidFill>
                <a:srgbClr val="0000CC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0000CC"/>
                </a:solidFill>
              </a:rPr>
              <a:t>                                           б)нет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0000CC"/>
                </a:solidFill>
              </a:rPr>
              <a:t>                                           в) да, т.к. векторы В1В и </a:t>
            </a:r>
            <a:r>
              <a:rPr lang="en-US" sz="2400" b="1" dirty="0" smtClean="0">
                <a:solidFill>
                  <a:srgbClr val="0000CC"/>
                </a:solidFill>
              </a:rPr>
              <a:t>DD1 </a:t>
            </a:r>
            <a:endParaRPr lang="ru-RU" sz="2400" b="1" dirty="0" smtClean="0">
              <a:solidFill>
                <a:srgbClr val="0000CC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0000CC"/>
                </a:solidFill>
              </a:rPr>
              <a:t>                                               </a:t>
            </a:r>
            <a:r>
              <a:rPr lang="ru-RU" sz="2400" b="1" dirty="0" err="1" smtClean="0">
                <a:solidFill>
                  <a:srgbClr val="0000CC"/>
                </a:solidFill>
              </a:rPr>
              <a:t>коллинеарны</a:t>
            </a:r>
            <a:endParaRPr lang="ru-RU" sz="2400" b="1" dirty="0" smtClean="0">
              <a:solidFill>
                <a:srgbClr val="0000CC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0000CC"/>
                </a:solidFill>
              </a:rPr>
              <a:t>                                            г) нет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0000CC"/>
                </a:solidFill>
              </a:rPr>
              <a:t>                                          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400" b="1" dirty="0">
              <a:solidFill>
                <a:srgbClr val="0000CC"/>
              </a:solidFill>
            </a:endParaRPr>
          </a:p>
        </p:txBody>
      </p:sp>
      <p:grpSp>
        <p:nvGrpSpPr>
          <p:cNvPr id="6180" name="Group 36"/>
          <p:cNvGrpSpPr>
            <a:grpSpLocks/>
          </p:cNvGrpSpPr>
          <p:nvPr/>
        </p:nvGrpSpPr>
        <p:grpSpPr bwMode="auto">
          <a:xfrm>
            <a:off x="179388" y="1916113"/>
            <a:ext cx="3311525" cy="3032125"/>
            <a:chOff x="113" y="1207"/>
            <a:chExt cx="2086" cy="1910"/>
          </a:xfrm>
        </p:grpSpPr>
        <p:grpSp>
          <p:nvGrpSpPr>
            <p:cNvPr id="6171" name="Group 27"/>
            <p:cNvGrpSpPr>
              <a:grpSpLocks/>
            </p:cNvGrpSpPr>
            <p:nvPr/>
          </p:nvGrpSpPr>
          <p:grpSpPr bwMode="auto">
            <a:xfrm>
              <a:off x="204" y="1389"/>
              <a:ext cx="1679" cy="1497"/>
              <a:chOff x="204" y="1389"/>
              <a:chExt cx="1679" cy="1497"/>
            </a:xfrm>
          </p:grpSpPr>
          <p:sp>
            <p:nvSpPr>
              <p:cNvPr id="6161" name="Line 17"/>
              <p:cNvSpPr>
                <a:spLocks noChangeShapeType="1"/>
              </p:cNvSpPr>
              <p:nvPr/>
            </p:nvSpPr>
            <p:spPr bwMode="auto">
              <a:xfrm flipV="1">
                <a:off x="1701" y="1389"/>
                <a:ext cx="182" cy="104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170" name="Group 26"/>
              <p:cNvGrpSpPr>
                <a:grpSpLocks/>
              </p:cNvGrpSpPr>
              <p:nvPr/>
            </p:nvGrpSpPr>
            <p:grpSpPr bwMode="auto">
              <a:xfrm>
                <a:off x="204" y="1389"/>
                <a:ext cx="1679" cy="1497"/>
                <a:chOff x="204" y="1389"/>
                <a:chExt cx="1679" cy="1497"/>
              </a:xfrm>
            </p:grpSpPr>
            <p:sp>
              <p:nvSpPr>
                <p:cNvPr id="6163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1247" y="1843"/>
                  <a:ext cx="182" cy="104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66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385" y="1389"/>
                  <a:ext cx="454" cy="45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6169" name="Group 25"/>
                <p:cNvGrpSpPr>
                  <a:grpSpLocks/>
                </p:cNvGrpSpPr>
                <p:nvPr/>
              </p:nvGrpSpPr>
              <p:grpSpPr bwMode="auto">
                <a:xfrm>
                  <a:off x="204" y="1389"/>
                  <a:ext cx="1679" cy="1497"/>
                  <a:chOff x="204" y="1389"/>
                  <a:chExt cx="1679" cy="1497"/>
                </a:xfrm>
              </p:grpSpPr>
              <p:sp>
                <p:nvSpPr>
                  <p:cNvPr id="6156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204" y="2886"/>
                    <a:ext cx="1043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57" name="Line 1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47" y="2432"/>
                    <a:ext cx="454" cy="45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58" name="Line 1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04" y="2432"/>
                    <a:ext cx="454" cy="45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59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657" y="2432"/>
                    <a:ext cx="1043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60" name="Line 1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57" y="1389"/>
                    <a:ext cx="182" cy="1043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62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04" y="1843"/>
                    <a:ext cx="182" cy="1043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65" name="Line 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429" y="1389"/>
                    <a:ext cx="454" cy="45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67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839" y="1389"/>
                    <a:ext cx="1043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68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385" y="1842"/>
                    <a:ext cx="1043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sp>
          <p:nvSpPr>
            <p:cNvPr id="6172" name="Text Box 28"/>
            <p:cNvSpPr txBox="1">
              <a:spLocks noChangeArrowheads="1"/>
            </p:cNvSpPr>
            <p:nvPr/>
          </p:nvSpPr>
          <p:spPr bwMode="auto">
            <a:xfrm>
              <a:off x="567" y="1207"/>
              <a:ext cx="31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3366"/>
                  </a:solidFill>
                </a:rPr>
                <a:t>D</a:t>
              </a:r>
              <a:r>
                <a:rPr lang="en-US" b="1" baseline="-25000">
                  <a:solidFill>
                    <a:srgbClr val="003366"/>
                  </a:solidFill>
                </a:rPr>
                <a:t>1</a:t>
              </a:r>
              <a:endParaRPr lang="ru-RU" b="1" baseline="-25000">
                <a:solidFill>
                  <a:srgbClr val="003366"/>
                </a:solidFill>
              </a:endParaRPr>
            </a:p>
          </p:txBody>
        </p:sp>
        <p:sp>
          <p:nvSpPr>
            <p:cNvPr id="6173" name="Text Box 29"/>
            <p:cNvSpPr txBox="1">
              <a:spLocks noChangeArrowheads="1"/>
            </p:cNvSpPr>
            <p:nvPr/>
          </p:nvSpPr>
          <p:spPr bwMode="auto">
            <a:xfrm>
              <a:off x="1701" y="2251"/>
              <a:ext cx="2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3366"/>
                  </a:solidFill>
                </a:rPr>
                <a:t>C</a:t>
              </a:r>
              <a:endParaRPr lang="ru-RU" b="1">
                <a:solidFill>
                  <a:srgbClr val="003366"/>
                </a:solidFill>
              </a:endParaRPr>
            </a:p>
          </p:txBody>
        </p:sp>
        <p:sp>
          <p:nvSpPr>
            <p:cNvPr id="6174" name="Text Box 30"/>
            <p:cNvSpPr txBox="1">
              <a:spLocks noChangeArrowheads="1"/>
            </p:cNvSpPr>
            <p:nvPr/>
          </p:nvSpPr>
          <p:spPr bwMode="auto">
            <a:xfrm>
              <a:off x="1156" y="2886"/>
              <a:ext cx="2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3366"/>
                  </a:solidFill>
                </a:rPr>
                <a:t>B</a:t>
              </a:r>
              <a:endParaRPr lang="ru-RU" b="1">
                <a:solidFill>
                  <a:srgbClr val="003366"/>
                </a:solidFill>
              </a:endParaRPr>
            </a:p>
          </p:txBody>
        </p:sp>
        <p:sp>
          <p:nvSpPr>
            <p:cNvPr id="6175" name="Text Box 31"/>
            <p:cNvSpPr txBox="1">
              <a:spLocks noChangeArrowheads="1"/>
            </p:cNvSpPr>
            <p:nvPr/>
          </p:nvSpPr>
          <p:spPr bwMode="auto">
            <a:xfrm>
              <a:off x="476" y="2251"/>
              <a:ext cx="2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3366"/>
                  </a:solidFill>
                </a:rPr>
                <a:t>D</a:t>
              </a:r>
              <a:endParaRPr lang="ru-RU" b="1">
                <a:solidFill>
                  <a:srgbClr val="003366"/>
                </a:solidFill>
              </a:endParaRPr>
            </a:p>
          </p:txBody>
        </p:sp>
        <p:sp>
          <p:nvSpPr>
            <p:cNvPr id="6176" name="Text Box 32"/>
            <p:cNvSpPr txBox="1">
              <a:spLocks noChangeArrowheads="1"/>
            </p:cNvSpPr>
            <p:nvPr/>
          </p:nvSpPr>
          <p:spPr bwMode="auto">
            <a:xfrm>
              <a:off x="113" y="2886"/>
              <a:ext cx="2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3366"/>
                  </a:solidFill>
                </a:rPr>
                <a:t>A</a:t>
              </a:r>
              <a:endParaRPr lang="ru-RU" b="1">
                <a:solidFill>
                  <a:srgbClr val="003366"/>
                </a:solidFill>
              </a:endParaRPr>
            </a:p>
          </p:txBody>
        </p:sp>
        <p:sp>
          <p:nvSpPr>
            <p:cNvPr id="6177" name="Text Box 33"/>
            <p:cNvSpPr txBox="1">
              <a:spLocks noChangeArrowheads="1"/>
            </p:cNvSpPr>
            <p:nvPr/>
          </p:nvSpPr>
          <p:spPr bwMode="auto">
            <a:xfrm>
              <a:off x="1882" y="1253"/>
              <a:ext cx="31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3366"/>
                  </a:solidFill>
                </a:rPr>
                <a:t>C</a:t>
              </a:r>
              <a:r>
                <a:rPr lang="en-US" b="1" baseline="-25000">
                  <a:solidFill>
                    <a:srgbClr val="003366"/>
                  </a:solidFill>
                </a:rPr>
                <a:t>1</a:t>
              </a:r>
              <a:endParaRPr lang="ru-RU" b="1" baseline="-25000">
                <a:solidFill>
                  <a:srgbClr val="003366"/>
                </a:solidFill>
              </a:endParaRPr>
            </a:p>
          </p:txBody>
        </p:sp>
        <p:sp>
          <p:nvSpPr>
            <p:cNvPr id="6178" name="Text Box 34"/>
            <p:cNvSpPr txBox="1">
              <a:spLocks noChangeArrowheads="1"/>
            </p:cNvSpPr>
            <p:nvPr/>
          </p:nvSpPr>
          <p:spPr bwMode="auto">
            <a:xfrm>
              <a:off x="1429" y="1752"/>
              <a:ext cx="31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3366"/>
                  </a:solidFill>
                </a:rPr>
                <a:t>B</a:t>
              </a:r>
              <a:r>
                <a:rPr lang="en-US" b="1" baseline="-25000">
                  <a:solidFill>
                    <a:srgbClr val="003366"/>
                  </a:solidFill>
                </a:rPr>
                <a:t>1</a:t>
              </a:r>
              <a:endParaRPr lang="ru-RU" b="1" baseline="-25000">
                <a:solidFill>
                  <a:srgbClr val="003366"/>
                </a:solidFill>
              </a:endParaRPr>
            </a:p>
          </p:txBody>
        </p:sp>
        <p:sp>
          <p:nvSpPr>
            <p:cNvPr id="6179" name="Text Box 35"/>
            <p:cNvSpPr txBox="1">
              <a:spLocks noChangeArrowheads="1"/>
            </p:cNvSpPr>
            <p:nvPr/>
          </p:nvSpPr>
          <p:spPr bwMode="auto">
            <a:xfrm>
              <a:off x="158" y="1706"/>
              <a:ext cx="31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3366"/>
                  </a:solidFill>
                </a:rPr>
                <a:t>A</a:t>
              </a:r>
              <a:r>
                <a:rPr lang="en-US" b="1" baseline="-25000">
                  <a:solidFill>
                    <a:srgbClr val="003366"/>
                  </a:solidFill>
                </a:rPr>
                <a:t>1</a:t>
              </a:r>
              <a:endParaRPr lang="ru-RU" b="1" baseline="-25000">
                <a:solidFill>
                  <a:srgbClr val="003366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>
            <a:normAutofit fontScale="90000"/>
          </a:bodyPr>
          <a:lstStyle/>
          <a:p>
            <a:r>
              <a:rPr lang="ru-RU">
                <a:solidFill>
                  <a:schemeClr val="bg1"/>
                </a:solidFill>
              </a:rPr>
              <a:t>Новый материал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341438"/>
            <a:ext cx="8785225" cy="574675"/>
          </a:xfrm>
        </p:spPr>
        <p:txBody>
          <a:bodyPr/>
          <a:lstStyle/>
          <a:p>
            <a:pPr>
              <a:buFontTx/>
              <a:buNone/>
            </a:pPr>
            <a:r>
              <a:rPr lang="ru-RU" sz="2400" b="1">
                <a:solidFill>
                  <a:srgbClr val="003366"/>
                </a:solidFill>
              </a:rPr>
              <a:t>Признак компланарности трех векторов:</a:t>
            </a: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0" y="1916113"/>
          <a:ext cx="9144000" cy="1316037"/>
        </p:xfrm>
        <a:graphic>
          <a:graphicData uri="http://schemas.openxmlformats.org/presentationml/2006/ole">
            <p:oleObj spid="_x0000_s18436" name="Формула" r:id="rId3" imgW="4406760" imgH="634680" progId="Equation.3">
              <p:embed/>
            </p:oleObj>
          </a:graphicData>
        </a:graphic>
      </p:graphicFrame>
      <p:grpSp>
        <p:nvGrpSpPr>
          <p:cNvPr id="18437" name="Group 5"/>
          <p:cNvGrpSpPr>
            <a:grpSpLocks/>
          </p:cNvGrpSpPr>
          <p:nvPr/>
        </p:nvGrpSpPr>
        <p:grpSpPr bwMode="auto">
          <a:xfrm>
            <a:off x="323850" y="3860800"/>
            <a:ext cx="1655763" cy="647700"/>
            <a:chOff x="204" y="2432"/>
            <a:chExt cx="1043" cy="408"/>
          </a:xfrm>
        </p:grpSpPr>
        <p:sp>
          <p:nvSpPr>
            <p:cNvPr id="18438" name="Line 6"/>
            <p:cNvSpPr>
              <a:spLocks noChangeShapeType="1"/>
            </p:cNvSpPr>
            <p:nvPr/>
          </p:nvSpPr>
          <p:spPr bwMode="auto">
            <a:xfrm>
              <a:off x="204" y="2840"/>
              <a:ext cx="1043" cy="0"/>
            </a:xfrm>
            <a:prstGeom prst="line">
              <a:avLst/>
            </a:prstGeom>
            <a:noFill/>
            <a:ln w="28575">
              <a:solidFill>
                <a:srgbClr val="0033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8439" name="Object 7"/>
            <p:cNvGraphicFramePr>
              <a:graphicFrameLocks noChangeAspect="1"/>
            </p:cNvGraphicFramePr>
            <p:nvPr/>
          </p:nvGraphicFramePr>
          <p:xfrm>
            <a:off x="657" y="2432"/>
            <a:ext cx="204" cy="406"/>
          </p:xfrm>
          <a:graphic>
            <a:graphicData uri="http://schemas.openxmlformats.org/presentationml/2006/ole">
              <p:oleObj spid="_x0000_s18439" name="Формула" r:id="rId4" imgW="139680" imgH="279360" progId="Equation.3">
                <p:embed/>
              </p:oleObj>
            </a:graphicData>
          </a:graphic>
        </p:graphicFrame>
      </p:grpSp>
      <p:grpSp>
        <p:nvGrpSpPr>
          <p:cNvPr id="18440" name="Group 8"/>
          <p:cNvGrpSpPr>
            <a:grpSpLocks/>
          </p:cNvGrpSpPr>
          <p:nvPr/>
        </p:nvGrpSpPr>
        <p:grpSpPr bwMode="auto">
          <a:xfrm>
            <a:off x="1835150" y="4724400"/>
            <a:ext cx="649288" cy="936625"/>
            <a:chOff x="1156" y="2976"/>
            <a:chExt cx="409" cy="590"/>
          </a:xfrm>
        </p:grpSpPr>
        <p:sp>
          <p:nvSpPr>
            <p:cNvPr id="18441" name="Line 9"/>
            <p:cNvSpPr>
              <a:spLocks noChangeShapeType="1"/>
            </p:cNvSpPr>
            <p:nvPr/>
          </p:nvSpPr>
          <p:spPr bwMode="auto">
            <a:xfrm flipV="1">
              <a:off x="1156" y="3067"/>
              <a:ext cx="409" cy="499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8442" name="Object 10"/>
            <p:cNvGraphicFramePr>
              <a:graphicFrameLocks noChangeAspect="1"/>
            </p:cNvGraphicFramePr>
            <p:nvPr/>
          </p:nvGraphicFramePr>
          <p:xfrm>
            <a:off x="1156" y="2976"/>
            <a:ext cx="204" cy="406"/>
          </p:xfrm>
          <a:graphic>
            <a:graphicData uri="http://schemas.openxmlformats.org/presentationml/2006/ole">
              <p:oleObj spid="_x0000_s18442" name="Формула" r:id="rId5" imgW="139680" imgH="279360" progId="Equation.3">
                <p:embed/>
              </p:oleObj>
            </a:graphicData>
          </a:graphic>
        </p:graphicFrame>
      </p:grpSp>
      <p:graphicFrame>
        <p:nvGraphicFramePr>
          <p:cNvPr id="18443" name="Object 11"/>
          <p:cNvGraphicFramePr>
            <a:graphicFrameLocks noChangeAspect="1"/>
          </p:cNvGraphicFramePr>
          <p:nvPr/>
        </p:nvGraphicFramePr>
        <p:xfrm>
          <a:off x="3419475" y="3543300"/>
          <a:ext cx="5446713" cy="2168525"/>
        </p:xfrm>
        <a:graphic>
          <a:graphicData uri="http://schemas.openxmlformats.org/presentationml/2006/ole">
            <p:oleObj spid="_x0000_s18443" name="Формула" r:id="rId6" imgW="2349360" imgH="939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sz="4000" b="1">
                <a:solidFill>
                  <a:schemeClr val="bg1"/>
                </a:solidFill>
              </a:rPr>
              <a:t>Новый материал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196975"/>
            <a:ext cx="4968875" cy="3603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1800" b="1">
                <a:solidFill>
                  <a:srgbClr val="003366"/>
                </a:solidFill>
              </a:rPr>
              <a:t>Признак компланарности трех векторов:</a:t>
            </a:r>
          </a:p>
        </p:txBody>
      </p:sp>
      <p:grpSp>
        <p:nvGrpSpPr>
          <p:cNvPr id="15365" name="Group 5"/>
          <p:cNvGrpSpPr>
            <a:grpSpLocks/>
          </p:cNvGrpSpPr>
          <p:nvPr/>
        </p:nvGrpSpPr>
        <p:grpSpPr bwMode="auto">
          <a:xfrm>
            <a:off x="250825" y="1484313"/>
            <a:ext cx="1655763" cy="647700"/>
            <a:chOff x="204" y="2432"/>
            <a:chExt cx="1043" cy="408"/>
          </a:xfrm>
        </p:grpSpPr>
        <p:sp>
          <p:nvSpPr>
            <p:cNvPr id="15366" name="Line 6"/>
            <p:cNvSpPr>
              <a:spLocks noChangeShapeType="1"/>
            </p:cNvSpPr>
            <p:nvPr/>
          </p:nvSpPr>
          <p:spPr bwMode="auto">
            <a:xfrm>
              <a:off x="204" y="2840"/>
              <a:ext cx="1043" cy="0"/>
            </a:xfrm>
            <a:prstGeom prst="line">
              <a:avLst/>
            </a:prstGeom>
            <a:noFill/>
            <a:ln w="28575">
              <a:solidFill>
                <a:srgbClr val="0033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5367" name="Object 7"/>
            <p:cNvGraphicFramePr>
              <a:graphicFrameLocks noChangeAspect="1"/>
            </p:cNvGraphicFramePr>
            <p:nvPr/>
          </p:nvGraphicFramePr>
          <p:xfrm>
            <a:off x="657" y="2432"/>
            <a:ext cx="204" cy="406"/>
          </p:xfrm>
          <a:graphic>
            <a:graphicData uri="http://schemas.openxmlformats.org/presentationml/2006/ole">
              <p:oleObj spid="_x0000_s15367" name="Формула" r:id="rId3" imgW="139680" imgH="279360" progId="Equation.3">
                <p:embed/>
              </p:oleObj>
            </a:graphicData>
          </a:graphic>
        </p:graphicFrame>
      </p:grpSp>
      <p:grpSp>
        <p:nvGrpSpPr>
          <p:cNvPr id="15368" name="Group 8"/>
          <p:cNvGrpSpPr>
            <a:grpSpLocks/>
          </p:cNvGrpSpPr>
          <p:nvPr/>
        </p:nvGrpSpPr>
        <p:grpSpPr bwMode="auto">
          <a:xfrm>
            <a:off x="755650" y="2205038"/>
            <a:ext cx="649288" cy="936625"/>
            <a:chOff x="1156" y="2976"/>
            <a:chExt cx="409" cy="590"/>
          </a:xfrm>
        </p:grpSpPr>
        <p:sp>
          <p:nvSpPr>
            <p:cNvPr id="15369" name="Line 9"/>
            <p:cNvSpPr>
              <a:spLocks noChangeShapeType="1"/>
            </p:cNvSpPr>
            <p:nvPr/>
          </p:nvSpPr>
          <p:spPr bwMode="auto">
            <a:xfrm flipV="1">
              <a:off x="1156" y="3067"/>
              <a:ext cx="409" cy="499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5370" name="Object 10"/>
            <p:cNvGraphicFramePr>
              <a:graphicFrameLocks noChangeAspect="1"/>
            </p:cNvGraphicFramePr>
            <p:nvPr/>
          </p:nvGraphicFramePr>
          <p:xfrm>
            <a:off x="1156" y="2976"/>
            <a:ext cx="204" cy="406"/>
          </p:xfrm>
          <a:graphic>
            <a:graphicData uri="http://schemas.openxmlformats.org/presentationml/2006/ole">
              <p:oleObj spid="_x0000_s15370" name="Формула" r:id="rId4" imgW="139680" imgH="279360" progId="Equation.3">
                <p:embed/>
              </p:oleObj>
            </a:graphicData>
          </a:graphic>
        </p:graphicFrame>
      </p:grpSp>
      <p:graphicFrame>
        <p:nvGraphicFramePr>
          <p:cNvPr id="15372" name="Object 12"/>
          <p:cNvGraphicFramePr>
            <a:graphicFrameLocks noChangeAspect="1"/>
          </p:cNvGraphicFramePr>
          <p:nvPr/>
        </p:nvGraphicFramePr>
        <p:xfrm>
          <a:off x="5219700" y="1268413"/>
          <a:ext cx="3671888" cy="963612"/>
        </p:xfrm>
        <a:graphic>
          <a:graphicData uri="http://schemas.openxmlformats.org/presentationml/2006/ole">
            <p:oleObj spid="_x0000_s15372" name="Формула" r:id="rId5" imgW="1981080" imgH="520560" progId="Equation.3">
              <p:embed/>
            </p:oleObj>
          </a:graphicData>
        </a:graphic>
      </p:graphicFrame>
      <p:graphicFrame>
        <p:nvGraphicFramePr>
          <p:cNvPr id="15373" name="Object 13"/>
          <p:cNvGraphicFramePr>
            <a:graphicFrameLocks noChangeAspect="1"/>
          </p:cNvGraphicFramePr>
          <p:nvPr/>
        </p:nvGraphicFramePr>
        <p:xfrm>
          <a:off x="2627313" y="2205038"/>
          <a:ext cx="6192837" cy="949325"/>
        </p:xfrm>
        <a:graphic>
          <a:graphicData uri="http://schemas.openxmlformats.org/presentationml/2006/ole">
            <p:oleObj spid="_x0000_s15373" name="Формула" r:id="rId6" imgW="3441600" imgH="520560" progId="Equation.3">
              <p:embed/>
            </p:oleObj>
          </a:graphicData>
        </a:graphic>
      </p:graphicFrame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468313" y="5084763"/>
            <a:ext cx="57626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ru-RU" sz="2400" b="1">
                <a:cs typeface="Arial" charset="0"/>
              </a:rPr>
              <a:t>•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ru-RU" sz="2400" b="1">
                <a:cs typeface="Arial" charset="0"/>
              </a:rPr>
              <a:t>О</a:t>
            </a:r>
          </a:p>
        </p:txBody>
      </p:sp>
      <p:grpSp>
        <p:nvGrpSpPr>
          <p:cNvPr id="15384" name="Group 24"/>
          <p:cNvGrpSpPr>
            <a:grpSpLocks/>
          </p:cNvGrpSpPr>
          <p:nvPr/>
        </p:nvGrpSpPr>
        <p:grpSpPr bwMode="auto">
          <a:xfrm>
            <a:off x="611188" y="5157788"/>
            <a:ext cx="1871662" cy="644525"/>
            <a:chOff x="385" y="3249"/>
            <a:chExt cx="1179" cy="406"/>
          </a:xfrm>
        </p:grpSpPr>
        <p:sp>
          <p:nvSpPr>
            <p:cNvPr id="15375" name="Line 15"/>
            <p:cNvSpPr>
              <a:spLocks noChangeShapeType="1"/>
            </p:cNvSpPr>
            <p:nvPr/>
          </p:nvSpPr>
          <p:spPr bwMode="auto">
            <a:xfrm>
              <a:off x="385" y="3271"/>
              <a:ext cx="1043" cy="0"/>
            </a:xfrm>
            <a:prstGeom prst="line">
              <a:avLst/>
            </a:prstGeom>
            <a:noFill/>
            <a:ln w="28575">
              <a:solidFill>
                <a:srgbClr val="0033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5376" name="Object 16"/>
            <p:cNvGraphicFramePr>
              <a:graphicFrameLocks noChangeAspect="1"/>
            </p:cNvGraphicFramePr>
            <p:nvPr/>
          </p:nvGraphicFramePr>
          <p:xfrm>
            <a:off x="793" y="3249"/>
            <a:ext cx="204" cy="406"/>
          </p:xfrm>
          <a:graphic>
            <a:graphicData uri="http://schemas.openxmlformats.org/presentationml/2006/ole">
              <p:oleObj spid="_x0000_s15376" name="Формула" r:id="rId7" imgW="139680" imgH="279360" progId="Equation.3">
                <p:embed/>
              </p:oleObj>
            </a:graphicData>
          </a:graphic>
        </p:graphicFrame>
        <p:sp>
          <p:nvSpPr>
            <p:cNvPr id="15381" name="Text Box 21"/>
            <p:cNvSpPr txBox="1">
              <a:spLocks noChangeArrowheads="1"/>
            </p:cNvSpPr>
            <p:nvPr/>
          </p:nvSpPr>
          <p:spPr bwMode="auto">
            <a:xfrm>
              <a:off x="1292" y="3249"/>
              <a:ext cx="2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rgbClr val="003366"/>
                  </a:solidFill>
                </a:rPr>
                <a:t>А</a:t>
              </a:r>
            </a:p>
          </p:txBody>
        </p:sp>
      </p:grpSp>
      <p:grpSp>
        <p:nvGrpSpPr>
          <p:cNvPr id="15383" name="Group 23"/>
          <p:cNvGrpSpPr>
            <a:grpSpLocks/>
          </p:cNvGrpSpPr>
          <p:nvPr/>
        </p:nvGrpSpPr>
        <p:grpSpPr bwMode="auto">
          <a:xfrm>
            <a:off x="539750" y="4076700"/>
            <a:ext cx="792163" cy="1081088"/>
            <a:chOff x="340" y="2568"/>
            <a:chExt cx="499" cy="681"/>
          </a:xfrm>
        </p:grpSpPr>
        <p:sp>
          <p:nvSpPr>
            <p:cNvPr id="15378" name="Line 18"/>
            <p:cNvSpPr>
              <a:spLocks noChangeShapeType="1"/>
            </p:cNvSpPr>
            <p:nvPr/>
          </p:nvSpPr>
          <p:spPr bwMode="auto">
            <a:xfrm flipV="1">
              <a:off x="385" y="2750"/>
              <a:ext cx="409" cy="499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5379" name="Object 19"/>
            <p:cNvGraphicFramePr>
              <a:graphicFrameLocks noChangeAspect="1"/>
            </p:cNvGraphicFramePr>
            <p:nvPr/>
          </p:nvGraphicFramePr>
          <p:xfrm>
            <a:off x="340" y="2704"/>
            <a:ext cx="204" cy="406"/>
          </p:xfrm>
          <a:graphic>
            <a:graphicData uri="http://schemas.openxmlformats.org/presentationml/2006/ole">
              <p:oleObj spid="_x0000_s15379" name="Формула" r:id="rId8" imgW="139680" imgH="279360" progId="Equation.3">
                <p:embed/>
              </p:oleObj>
            </a:graphicData>
          </a:graphic>
        </p:graphicFrame>
        <p:sp>
          <p:nvSpPr>
            <p:cNvPr id="15382" name="Text Box 22"/>
            <p:cNvSpPr txBox="1">
              <a:spLocks noChangeArrowheads="1"/>
            </p:cNvSpPr>
            <p:nvPr/>
          </p:nvSpPr>
          <p:spPr bwMode="auto">
            <a:xfrm>
              <a:off x="567" y="2568"/>
              <a:ext cx="2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rgbClr val="009900"/>
                  </a:solidFill>
                </a:rPr>
                <a:t>В</a:t>
              </a:r>
            </a:p>
          </p:txBody>
        </p:sp>
      </p:grp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611188" y="5192713"/>
            <a:ext cx="2376487" cy="0"/>
          </a:xfrm>
          <a:prstGeom prst="line">
            <a:avLst/>
          </a:prstGeom>
          <a:noFill/>
          <a:ln w="19050">
            <a:solidFill>
              <a:srgbClr val="0033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 flipV="1">
            <a:off x="574675" y="4040188"/>
            <a:ext cx="936625" cy="1152525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 flipV="1">
            <a:off x="2949575" y="4040188"/>
            <a:ext cx="936625" cy="1152525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>
            <a:off x="1511300" y="4076700"/>
            <a:ext cx="2376488" cy="0"/>
          </a:xfrm>
          <a:prstGeom prst="line">
            <a:avLst/>
          </a:prstGeom>
          <a:noFill/>
          <a:ln w="19050">
            <a:solidFill>
              <a:srgbClr val="0033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2771775" y="5157788"/>
            <a:ext cx="647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003366"/>
                </a:solidFill>
              </a:rPr>
              <a:t>А</a:t>
            </a:r>
            <a:r>
              <a:rPr lang="ru-RU" sz="2000" b="1" baseline="-25000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1116013" y="3716338"/>
            <a:ext cx="647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009900"/>
                </a:solidFill>
              </a:rPr>
              <a:t>В</a:t>
            </a:r>
            <a:r>
              <a:rPr lang="ru-RU" sz="2000" b="1" baseline="-25000">
                <a:solidFill>
                  <a:srgbClr val="009900"/>
                </a:solidFill>
              </a:rPr>
              <a:t>1</a:t>
            </a:r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 flipV="1">
            <a:off x="611188" y="4076700"/>
            <a:ext cx="3206750" cy="1116013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3851275" y="3789363"/>
            <a:ext cx="647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CC0099"/>
                </a:solidFill>
              </a:rPr>
              <a:t>С</a:t>
            </a:r>
            <a:endParaRPr lang="ru-RU" sz="2000" b="1" baseline="-25000">
              <a:solidFill>
                <a:srgbClr val="CC0099"/>
              </a:solidFill>
            </a:endParaRPr>
          </a:p>
        </p:txBody>
      </p:sp>
      <p:graphicFrame>
        <p:nvGraphicFramePr>
          <p:cNvPr id="15397" name="Object 37"/>
          <p:cNvGraphicFramePr>
            <a:graphicFrameLocks noChangeAspect="1"/>
          </p:cNvGraphicFramePr>
          <p:nvPr/>
        </p:nvGraphicFramePr>
        <p:xfrm>
          <a:off x="1979613" y="4581525"/>
          <a:ext cx="1295400" cy="450850"/>
        </p:xfrm>
        <a:graphic>
          <a:graphicData uri="http://schemas.openxmlformats.org/presentationml/2006/ole">
            <p:oleObj spid="_x0000_s15397" name="Формула" r:id="rId9" imgW="952200" imgH="304560" progId="Equation.3">
              <p:embed/>
            </p:oleObj>
          </a:graphicData>
        </a:graphic>
      </p:graphicFrame>
      <p:graphicFrame>
        <p:nvGraphicFramePr>
          <p:cNvPr id="15398" name="Object 38"/>
          <p:cNvGraphicFramePr>
            <a:graphicFrameLocks noChangeAspect="1"/>
          </p:cNvGraphicFramePr>
          <p:nvPr/>
        </p:nvGraphicFramePr>
        <p:xfrm>
          <a:off x="2627313" y="3068638"/>
          <a:ext cx="5545137" cy="547687"/>
        </p:xfrm>
        <a:graphic>
          <a:graphicData uri="http://schemas.openxmlformats.org/presentationml/2006/ole">
            <p:oleObj spid="_x0000_s15398" name="Формула" r:id="rId10" imgW="3073320" imgH="304560" progId="Equation.3">
              <p:embed/>
            </p:oleObj>
          </a:graphicData>
        </a:graphic>
      </p:graphicFrame>
      <p:graphicFrame>
        <p:nvGraphicFramePr>
          <p:cNvPr id="15399" name="Object 39"/>
          <p:cNvGraphicFramePr>
            <a:graphicFrameLocks noChangeAspect="1"/>
          </p:cNvGraphicFramePr>
          <p:nvPr/>
        </p:nvGraphicFramePr>
        <p:xfrm>
          <a:off x="4211638" y="3573463"/>
          <a:ext cx="4652962" cy="1550987"/>
        </p:xfrm>
        <a:graphic>
          <a:graphicData uri="http://schemas.openxmlformats.org/presentationml/2006/ole">
            <p:oleObj spid="_x0000_s15399" name="Формула" r:id="rId11" imgW="2577960" imgH="863280" progId="Equation.3">
              <p:embed/>
            </p:oleObj>
          </a:graphicData>
        </a:graphic>
      </p:graphicFrame>
      <p:graphicFrame>
        <p:nvGraphicFramePr>
          <p:cNvPr id="15400" name="Object 40"/>
          <p:cNvGraphicFramePr>
            <a:graphicFrameLocks noChangeAspect="1"/>
          </p:cNvGraphicFramePr>
          <p:nvPr/>
        </p:nvGraphicFramePr>
        <p:xfrm>
          <a:off x="2476500" y="5229225"/>
          <a:ext cx="6667500" cy="547688"/>
        </p:xfrm>
        <a:graphic>
          <a:graphicData uri="http://schemas.openxmlformats.org/presentationml/2006/ole">
            <p:oleObj spid="_x0000_s15400" name="Формула" r:id="rId12" imgW="3695400" imgH="304560" progId="Equation.3">
              <p:embed/>
            </p:oleObj>
          </a:graphicData>
        </a:graphic>
      </p:graphicFrame>
      <p:graphicFrame>
        <p:nvGraphicFramePr>
          <p:cNvPr id="15401" name="Object 41"/>
          <p:cNvGraphicFramePr>
            <a:graphicFrameLocks noChangeAspect="1"/>
          </p:cNvGraphicFramePr>
          <p:nvPr/>
        </p:nvGraphicFramePr>
        <p:xfrm>
          <a:off x="323850" y="5661025"/>
          <a:ext cx="8202613" cy="958850"/>
        </p:xfrm>
        <a:graphic>
          <a:graphicData uri="http://schemas.openxmlformats.org/presentationml/2006/ole">
            <p:oleObj spid="_x0000_s15401" name="Формула" r:id="rId13" imgW="4546440" imgH="533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5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5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5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5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15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0" grpId="0"/>
      <p:bldP spid="15385" grpId="0" animBg="1"/>
      <p:bldP spid="15386" grpId="0" animBg="1"/>
      <p:bldP spid="15387" grpId="0" animBg="1"/>
      <p:bldP spid="15388" grpId="0" animBg="1"/>
      <p:bldP spid="15390" grpId="0"/>
      <p:bldP spid="15391" grpId="0"/>
      <p:bldP spid="15393" grpId="0" animBg="1"/>
      <p:bldP spid="1539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450</TotalTime>
  <Words>461</Words>
  <Application>Microsoft Office PowerPoint</Application>
  <PresentationFormat>Экран (4:3)</PresentationFormat>
  <Paragraphs>106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Поток</vt:lpstr>
      <vt:lpstr>Формула</vt:lpstr>
      <vt:lpstr>Компланарные векторы</vt:lpstr>
      <vt:lpstr>Цели урока</vt:lpstr>
      <vt:lpstr>Фронтальный опрос</vt:lpstr>
      <vt:lpstr>8. Справедливо ли утверждение:</vt:lpstr>
      <vt:lpstr>Слайд 5</vt:lpstr>
      <vt:lpstr>Новый материал</vt:lpstr>
      <vt:lpstr>Новый материал</vt:lpstr>
      <vt:lpstr>Новый материал</vt:lpstr>
      <vt:lpstr>Новый материал</vt:lpstr>
      <vt:lpstr>Новый материал</vt:lpstr>
      <vt:lpstr>Новый материал</vt:lpstr>
      <vt:lpstr>Новый материал</vt:lpstr>
      <vt:lpstr>Новый материал</vt:lpstr>
      <vt:lpstr>Новый  материал</vt:lpstr>
      <vt:lpstr> Закрепление материала</vt:lpstr>
      <vt:lpstr>Закрепление материала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Компланарные векторы</dc:title>
  <dc:creator>Компьютерный Мир</dc:creator>
  <cp:lastModifiedBy>RB</cp:lastModifiedBy>
  <cp:revision>56</cp:revision>
  <dcterms:created xsi:type="dcterms:W3CDTF">2009-08-01T12:53:02Z</dcterms:created>
  <dcterms:modified xsi:type="dcterms:W3CDTF">2014-12-13T18:17:50Z</dcterms:modified>
</cp:coreProperties>
</file>